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1" autoAdjust="0"/>
  </p:normalViewPr>
  <p:slideViewPr>
    <p:cSldViewPr>
      <p:cViewPr varScale="1">
        <p:scale>
          <a:sx n="109" d="100"/>
          <a:sy n="109" d="100"/>
        </p:scale>
        <p:origin x="-16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306973" cy="2304256"/>
          </a:xfrm>
        </p:spPr>
        <p:txBody>
          <a:bodyPr/>
          <a:lstStyle/>
          <a:p>
            <a:pPr algn="ctr"/>
            <a:r>
              <a:rPr lang="kk-KZ" b="1" i="1" dirty="0"/>
              <a:t>Тегін ыстық тамақты </a:t>
            </a:r>
            <a:r>
              <a:rPr lang="kk-KZ" b="1" i="1" dirty="0" smtClean="0"/>
              <a:t>ұйымдастыру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688"/>
            <a:ext cx="3168352" cy="25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825"/>
            <a:ext cx="3600400" cy="25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2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548680"/>
            <a:ext cx="7117178" cy="5089101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3200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Мектебімізде 1,2,3,4,5,9 </a:t>
            </a:r>
            <a:r>
              <a:rPr lang="kk-KZ" sz="3200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сыныптарды жалпы оқу қоры есебінен 2021 жылдың 1 ақпан айында 62 оқушы, наурыз айында 63 оқушы тамақтанды.2021 жылдың 1 жұлдызынан бастап тағы 47 оқушы тамақтануда. Барлығы 110 оқушы жалпы оқу қорынан тамақтануда. Ал 1,2 сынып оқушыларының 71  оқушысы  жергілікті бюджеттен тамақтануда.</a:t>
            </a:r>
            <a:endParaRPr lang="ru-RU" sz="3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0"/>
            <a:ext cx="233975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5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"/>
            <a:ext cx="9144000" cy="68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348880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Тегін </a:t>
            </a:r>
            <a:r>
              <a:rPr lang="kk-KZ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тамақты келесі санаттарға жататын отбасылардың балалары алады: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1) мемлекеттік атаулы әлеуметтік көмек алуға құқығы бар отбасылардан шыққан балалар-9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2) мемлекеттік атаулы әлеуметтік көмек алмайтын, жан басына шаққандағы табысы ең төменгі күнкөріс деңгейінің шамасынан төмен отбасылардан шыққан балалар-57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3) жетім балаларға, ата-анасының қамқорлығынсыз қалып, отбасыларда тұратын балалар-7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4) төтенше жағдайлардың салдарынан шұғыл жәрдемді талап ететін отбасылардан шыққан балалар-0 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kk-KZ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5) Бесінші санатқа (өзге де санаттарына) жататын отбасылардан шыққан балалар-37</a:t>
            </a:r>
            <a:endParaRPr lang="ru-RU" sz="1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66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2" y="1052736"/>
            <a:ext cx="7522997" cy="3960440"/>
          </a:xfrm>
        </p:spPr>
        <p:txBody>
          <a:bodyPr>
            <a:normAutofit fontScale="85000" lnSpcReduction="20000"/>
          </a:bodyPr>
          <a:lstStyle/>
          <a:p>
            <a:pPr algn="l">
              <a:spcAft>
                <a:spcPts val="0"/>
              </a:spcAft>
            </a:pPr>
            <a:r>
              <a:rPr lang="kk-KZ" i="1" dirty="0" smtClean="0">
                <a:latin typeface="Calibri"/>
                <a:ea typeface="Calibri"/>
                <a:cs typeface="Times New Roman"/>
              </a:rPr>
              <a:t>    </a:t>
            </a:r>
          </a:p>
          <a:p>
            <a:pPr algn="l">
              <a:spcAft>
                <a:spcPts val="0"/>
              </a:spcAft>
            </a:pPr>
            <a:endParaRPr lang="kk-KZ" sz="2400" i="1" dirty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kk-KZ" sz="2400" i="1" dirty="0" smtClean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kk-KZ" sz="2400" i="1" dirty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kk-KZ" sz="2400" i="1" dirty="0" smtClean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kk-KZ" sz="2400" i="1" dirty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kk-KZ" sz="2400" i="1" dirty="0" smtClean="0">
                <a:latin typeface="Calibri"/>
                <a:ea typeface="Calibri"/>
                <a:cs typeface="Times New Roman"/>
              </a:rPr>
              <a:t>    Мектепте </a:t>
            </a:r>
            <a:r>
              <a:rPr lang="kk-KZ" sz="2400" i="1" dirty="0">
                <a:latin typeface="Calibri"/>
                <a:ea typeface="Calibri"/>
                <a:cs typeface="Times New Roman"/>
              </a:rPr>
              <a:t>барлық оқушыларды ыстық тамақпен қамтуға барлық жағдай жасалған. Әкімшілік пен медбикелердің айрықша бақылауымен жалпыға бірдей білім беру қоры есебінен тегін тамақтануға құқығы бар аз қамтылған отбасылардың балалары тамақтандырылады. </a:t>
            </a:r>
            <a:endParaRPr lang="kk-KZ" sz="2400" i="1" dirty="0" smtClean="0"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kk-KZ" sz="2400" i="1" dirty="0">
                <a:latin typeface="Calibri"/>
                <a:ea typeface="Calibri"/>
                <a:cs typeface="Times New Roman"/>
              </a:rPr>
              <a:t> </a:t>
            </a:r>
            <a:r>
              <a:rPr lang="kk-KZ" sz="2400" i="1" dirty="0" smtClean="0">
                <a:latin typeface="Calibri"/>
                <a:ea typeface="Calibri"/>
                <a:cs typeface="Times New Roman"/>
              </a:rPr>
              <a:t>   Бір </a:t>
            </a:r>
            <a:r>
              <a:rPr lang="kk-KZ" sz="2400" i="1" dirty="0">
                <a:latin typeface="Calibri"/>
                <a:ea typeface="Calibri"/>
                <a:cs typeface="Times New Roman"/>
              </a:rPr>
              <a:t>реттік ыстық тамақ құны жалпы оқу қоры есебінен тамақтанатын оқушыларға </a:t>
            </a:r>
            <a:r>
              <a:rPr lang="kk-KZ" sz="2400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400 теңге</a:t>
            </a:r>
            <a:r>
              <a:rPr lang="kk-KZ" sz="2400" i="1" dirty="0">
                <a:latin typeface="Calibri"/>
                <a:ea typeface="Calibri"/>
                <a:cs typeface="Times New Roman"/>
              </a:rPr>
              <a:t>, ал жергілікті бюджеттен тамақтан 1,2 сыныптарға </a:t>
            </a:r>
            <a:r>
              <a:rPr lang="kk-KZ" sz="2400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300 теңгені </a:t>
            </a:r>
            <a:r>
              <a:rPr lang="kk-KZ" sz="2400" i="1" dirty="0">
                <a:latin typeface="Calibri"/>
                <a:ea typeface="Calibri"/>
                <a:cs typeface="Times New Roman"/>
              </a:rPr>
              <a:t>құрайды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096344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302433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2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7117178" cy="86040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i="1" dirty="0">
                <a:latin typeface="Calibri"/>
                <a:ea typeface="Calibri"/>
                <a:cs typeface="Times New Roman"/>
              </a:rPr>
              <a:t>Комиссия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құрамына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келесі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өкілдер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кіреді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: </a:t>
            </a:r>
            <a:r>
              <a:rPr lang="ru-RU" sz="1400" b="1" i="1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мектеп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әкімшілігі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kk-KZ" sz="1400" b="1" i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ата-ана комитеті, </a:t>
            </a:r>
            <a:r>
              <a:rPr lang="ru-RU" sz="1400" b="1" i="1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медициналық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қызметкер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Комиссияның</a:t>
            </a:r>
            <a:r>
              <a:rPr lang="ru-RU" sz="1400" b="1" i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 </a:t>
            </a:r>
            <a:r>
              <a:rPr lang="ru-RU" sz="1400" b="1" i="1" dirty="0" err="1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міндеттері</a:t>
            </a:r>
            <a:r>
              <a:rPr lang="ru-RU" sz="1400" b="1" i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балалардың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тамақтануын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ұйымдастыруды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және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тағамдар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сапасын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(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тамақтану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режимі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санитарлық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нормалар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мен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ережелерді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сақтау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)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бақылауды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жүзеге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асыру;тамақтандыру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кәсіпорнымен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қызмет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көрсету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бойынша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жасалған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келісім-шарт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талаптарының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сақталуын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қоғамдық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қадағалау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оқушылар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мен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ата-аналар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арасында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ағарту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жұмыстарын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жүргізу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оқушылар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арасындағы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тұтынушылық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сұранысты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талдау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комиссияның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жұмыс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жоспарын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жасау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, оны 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мектептің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 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әкімшілігімен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келісу</a:t>
            </a:r>
            <a:r>
              <a:rPr lang="ru-RU" sz="1400" b="1" i="1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kk-KZ" sz="1400" b="1" i="1" dirty="0">
                <a:latin typeface="Calibri"/>
                <a:ea typeface="Calibri"/>
                <a:cs typeface="Times New Roman"/>
              </a:rPr>
              <a:t> Т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амақтануды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ұйымдастыру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және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сапасын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бақылау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комиссиясы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 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өндірістік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қадағалауды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 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ұйымдастырады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.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Өндірістік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бақылау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міндеттері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: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қосалқы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құжаттардың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рәсімделу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дұрыстығы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тағам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өнімдерінің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таңбалану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дұрыстығы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өнімдер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сапасы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мен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қауіпсіздігінің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микробиологиялық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көрсеткіштері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асхана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блогындағы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сәйкес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құжаттамаларды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жүргізу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толықтығы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,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дұрыстығы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және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рәсімделуі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шикізат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пен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дайын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өнімнің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тоғыспалы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арналарының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болуы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ыдыстарды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жуу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сапасы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тағамдарды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сақтау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шарттары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мен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мерзімі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тоңазытқыш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пен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технологиялық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құрылғыларының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дұрыс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 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жұмыс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істеуі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;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жеке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гигиенаның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сақталуын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және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қажетті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тексерістерден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уақытылы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өтуді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қадағалау;залалсыздандыру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шаралары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және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 </a:t>
            </a:r>
            <a:r>
              <a:rPr lang="ru-RU" sz="1400" b="1" i="1" dirty="0" err="1">
                <a:latin typeface="Calibri"/>
                <a:ea typeface="Calibri"/>
                <a:cs typeface="Times New Roman"/>
              </a:rPr>
              <a:t>т.б</a:t>
            </a:r>
            <a:r>
              <a:rPr lang="ru-RU" sz="1400" b="1" i="1" dirty="0">
                <a:latin typeface="Calibri"/>
                <a:ea typeface="Calibri"/>
                <a:cs typeface="Times New Roman"/>
              </a:rPr>
              <a:t>.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b="1" i="1" dirty="0">
              <a:latin typeface="Calibri"/>
              <a:ea typeface="Calibri"/>
              <a:cs typeface="Times New Roman"/>
            </a:endParaRPr>
          </a:p>
          <a:p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4" y="4714690"/>
            <a:ext cx="1849313" cy="119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66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4563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7551"/>
            <a:ext cx="3917059" cy="40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528392" cy="356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54" y="5013176"/>
            <a:ext cx="2588528" cy="18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1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941">
            <a:off x="971600" y="620688"/>
            <a:ext cx="26642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885">
            <a:off x="5333802" y="476672"/>
            <a:ext cx="29883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00376"/>
            <a:ext cx="2952328" cy="35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4857750"/>
            <a:ext cx="2314519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47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871855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5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90</TotalTime>
  <Words>171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Тегін ыстық тамақты ұйымдастыру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2021-04-08T06:50:51Z</dcterms:created>
  <dcterms:modified xsi:type="dcterms:W3CDTF">2021-04-08T08:49:35Z</dcterms:modified>
</cp:coreProperties>
</file>