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9" r:id="rId2"/>
    <p:sldId id="267" r:id="rId3"/>
    <p:sldId id="261" r:id="rId4"/>
    <p:sldId id="273" r:id="rId5"/>
    <p:sldId id="270" r:id="rId6"/>
    <p:sldId id="276" r:id="rId7"/>
    <p:sldId id="272" r:id="rId8"/>
    <p:sldId id="271" r:id="rId9"/>
    <p:sldId id="266" r:id="rId10"/>
    <p:sldId id="265" r:id="rId11"/>
    <p:sldId id="275"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3" d="100"/>
          <a:sy n="53" d="100"/>
        </p:scale>
        <p:origin x="-1866" y="-42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8FEF13-EBD5-4D89-956A-A1EF76404361}" type="datetimeFigureOut">
              <a:rPr lang="ru-RU" smtClean="0"/>
              <a:t>08.04.2021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4FF666-E186-4793-B1B2-A7031283BE89}" type="slidenum">
              <a:rPr lang="ru-RU" smtClean="0"/>
              <a:t>‹#›</a:t>
            </a:fld>
            <a:endParaRPr lang="ru-RU"/>
          </a:p>
        </p:txBody>
      </p:sp>
    </p:spTree>
    <p:extLst>
      <p:ext uri="{BB962C8B-B14F-4D97-AF65-F5344CB8AC3E}">
        <p14:creationId xmlns:p14="http://schemas.microsoft.com/office/powerpoint/2010/main" val="4257027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84FF666-E186-4793-B1B2-A7031283BE89}" type="slidenum">
              <a:rPr lang="ru-RU" smtClean="0"/>
              <a:t>9</a:t>
            </a:fld>
            <a:endParaRPr lang="ru-RU"/>
          </a:p>
        </p:txBody>
      </p:sp>
    </p:spTree>
    <p:extLst>
      <p:ext uri="{BB962C8B-B14F-4D97-AF65-F5344CB8AC3E}">
        <p14:creationId xmlns:p14="http://schemas.microsoft.com/office/powerpoint/2010/main" val="1747387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6457AFB-CD70-4548-8360-856F01D00D10}" type="datetimeFigureOut">
              <a:rPr lang="ru-RU" smtClean="0"/>
              <a:t>08.04.2021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8B7646C-5492-47DD-A6C5-4902156DC56B}" type="slidenum">
              <a:rPr lang="ru-RU" smtClean="0"/>
              <a:t>‹#›</a:t>
            </a:fld>
            <a:endParaRPr lang="ru-RU"/>
          </a:p>
        </p:txBody>
      </p:sp>
    </p:spTree>
    <p:extLst>
      <p:ext uri="{BB962C8B-B14F-4D97-AF65-F5344CB8AC3E}">
        <p14:creationId xmlns:p14="http://schemas.microsoft.com/office/powerpoint/2010/main" val="3832887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6457AFB-CD70-4548-8360-856F01D00D10}" type="datetimeFigureOut">
              <a:rPr lang="ru-RU" smtClean="0"/>
              <a:t>08.04.2021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8B7646C-5492-47DD-A6C5-4902156DC56B}" type="slidenum">
              <a:rPr lang="ru-RU" smtClean="0"/>
              <a:t>‹#›</a:t>
            </a:fld>
            <a:endParaRPr lang="ru-RU"/>
          </a:p>
        </p:txBody>
      </p:sp>
    </p:spTree>
    <p:extLst>
      <p:ext uri="{BB962C8B-B14F-4D97-AF65-F5344CB8AC3E}">
        <p14:creationId xmlns:p14="http://schemas.microsoft.com/office/powerpoint/2010/main" val="4116827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6457AFB-CD70-4548-8360-856F01D00D10}" type="datetimeFigureOut">
              <a:rPr lang="ru-RU" smtClean="0"/>
              <a:t>08.04.2021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8B7646C-5492-47DD-A6C5-4902156DC56B}" type="slidenum">
              <a:rPr lang="ru-RU" smtClean="0"/>
              <a:t>‹#›</a:t>
            </a:fld>
            <a:endParaRPr lang="ru-RU"/>
          </a:p>
        </p:txBody>
      </p:sp>
    </p:spTree>
    <p:extLst>
      <p:ext uri="{BB962C8B-B14F-4D97-AF65-F5344CB8AC3E}">
        <p14:creationId xmlns:p14="http://schemas.microsoft.com/office/powerpoint/2010/main" val="1262194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6457AFB-CD70-4548-8360-856F01D00D10}" type="datetimeFigureOut">
              <a:rPr lang="ru-RU" smtClean="0"/>
              <a:t>08.04.2021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8B7646C-5492-47DD-A6C5-4902156DC56B}" type="slidenum">
              <a:rPr lang="ru-RU" smtClean="0"/>
              <a:t>‹#›</a:t>
            </a:fld>
            <a:endParaRPr lang="ru-RU"/>
          </a:p>
        </p:txBody>
      </p:sp>
    </p:spTree>
    <p:extLst>
      <p:ext uri="{BB962C8B-B14F-4D97-AF65-F5344CB8AC3E}">
        <p14:creationId xmlns:p14="http://schemas.microsoft.com/office/powerpoint/2010/main" val="3143687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6457AFB-CD70-4548-8360-856F01D00D10}" type="datetimeFigureOut">
              <a:rPr lang="ru-RU" smtClean="0"/>
              <a:t>08.04.2021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8B7646C-5492-47DD-A6C5-4902156DC56B}" type="slidenum">
              <a:rPr lang="ru-RU" smtClean="0"/>
              <a:t>‹#›</a:t>
            </a:fld>
            <a:endParaRPr lang="ru-RU"/>
          </a:p>
        </p:txBody>
      </p:sp>
    </p:spTree>
    <p:extLst>
      <p:ext uri="{BB962C8B-B14F-4D97-AF65-F5344CB8AC3E}">
        <p14:creationId xmlns:p14="http://schemas.microsoft.com/office/powerpoint/2010/main" val="3495656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6457AFB-CD70-4548-8360-856F01D00D10}" type="datetimeFigureOut">
              <a:rPr lang="ru-RU" smtClean="0"/>
              <a:t>08.04.2021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8B7646C-5492-47DD-A6C5-4902156DC56B}" type="slidenum">
              <a:rPr lang="ru-RU" smtClean="0"/>
              <a:t>‹#›</a:t>
            </a:fld>
            <a:endParaRPr lang="ru-RU"/>
          </a:p>
        </p:txBody>
      </p:sp>
    </p:spTree>
    <p:extLst>
      <p:ext uri="{BB962C8B-B14F-4D97-AF65-F5344CB8AC3E}">
        <p14:creationId xmlns:p14="http://schemas.microsoft.com/office/powerpoint/2010/main" val="3427990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6457AFB-CD70-4548-8360-856F01D00D10}" type="datetimeFigureOut">
              <a:rPr lang="ru-RU" smtClean="0"/>
              <a:t>08.04.2021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8B7646C-5492-47DD-A6C5-4902156DC56B}" type="slidenum">
              <a:rPr lang="ru-RU" smtClean="0"/>
              <a:t>‹#›</a:t>
            </a:fld>
            <a:endParaRPr lang="ru-RU"/>
          </a:p>
        </p:txBody>
      </p:sp>
    </p:spTree>
    <p:extLst>
      <p:ext uri="{BB962C8B-B14F-4D97-AF65-F5344CB8AC3E}">
        <p14:creationId xmlns:p14="http://schemas.microsoft.com/office/powerpoint/2010/main" val="837026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6457AFB-CD70-4548-8360-856F01D00D10}" type="datetimeFigureOut">
              <a:rPr lang="ru-RU" smtClean="0"/>
              <a:t>08.04.2021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8B7646C-5492-47DD-A6C5-4902156DC56B}" type="slidenum">
              <a:rPr lang="ru-RU" smtClean="0"/>
              <a:t>‹#›</a:t>
            </a:fld>
            <a:endParaRPr lang="ru-RU"/>
          </a:p>
        </p:txBody>
      </p:sp>
    </p:spTree>
    <p:extLst>
      <p:ext uri="{BB962C8B-B14F-4D97-AF65-F5344CB8AC3E}">
        <p14:creationId xmlns:p14="http://schemas.microsoft.com/office/powerpoint/2010/main" val="1813922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6457AFB-CD70-4548-8360-856F01D00D10}" type="datetimeFigureOut">
              <a:rPr lang="ru-RU" smtClean="0"/>
              <a:t>08.04.2021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8B7646C-5492-47DD-A6C5-4902156DC56B}" type="slidenum">
              <a:rPr lang="ru-RU" smtClean="0"/>
              <a:t>‹#›</a:t>
            </a:fld>
            <a:endParaRPr lang="ru-RU"/>
          </a:p>
        </p:txBody>
      </p:sp>
    </p:spTree>
    <p:extLst>
      <p:ext uri="{BB962C8B-B14F-4D97-AF65-F5344CB8AC3E}">
        <p14:creationId xmlns:p14="http://schemas.microsoft.com/office/powerpoint/2010/main" val="2361261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6457AFB-CD70-4548-8360-856F01D00D10}" type="datetimeFigureOut">
              <a:rPr lang="ru-RU" smtClean="0"/>
              <a:t>08.04.2021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8B7646C-5492-47DD-A6C5-4902156DC56B}" type="slidenum">
              <a:rPr lang="ru-RU" smtClean="0"/>
              <a:t>‹#›</a:t>
            </a:fld>
            <a:endParaRPr lang="ru-RU"/>
          </a:p>
        </p:txBody>
      </p:sp>
    </p:spTree>
    <p:extLst>
      <p:ext uri="{BB962C8B-B14F-4D97-AF65-F5344CB8AC3E}">
        <p14:creationId xmlns:p14="http://schemas.microsoft.com/office/powerpoint/2010/main" val="1667515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6457AFB-CD70-4548-8360-856F01D00D10}" type="datetimeFigureOut">
              <a:rPr lang="ru-RU" smtClean="0"/>
              <a:t>08.04.2021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8B7646C-5492-47DD-A6C5-4902156DC56B}" type="slidenum">
              <a:rPr lang="ru-RU" smtClean="0"/>
              <a:t>‹#›</a:t>
            </a:fld>
            <a:endParaRPr lang="ru-RU"/>
          </a:p>
        </p:txBody>
      </p:sp>
    </p:spTree>
    <p:extLst>
      <p:ext uri="{BB962C8B-B14F-4D97-AF65-F5344CB8AC3E}">
        <p14:creationId xmlns:p14="http://schemas.microsoft.com/office/powerpoint/2010/main" val="241206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457AFB-CD70-4548-8360-856F01D00D10}" type="datetimeFigureOut">
              <a:rPr lang="ru-RU" smtClean="0"/>
              <a:t>08.04.2021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7646C-5492-47DD-A6C5-4902156DC56B}" type="slidenum">
              <a:rPr lang="ru-RU" smtClean="0"/>
              <a:t>‹#›</a:t>
            </a:fld>
            <a:endParaRPr lang="ru-RU"/>
          </a:p>
        </p:txBody>
      </p:sp>
    </p:spTree>
    <p:extLst>
      <p:ext uri="{BB962C8B-B14F-4D97-AF65-F5344CB8AC3E}">
        <p14:creationId xmlns:p14="http://schemas.microsoft.com/office/powerpoint/2010/main" val="3492290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SUS !\Desktop\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51520" y="188640"/>
            <a:ext cx="8640960" cy="2554545"/>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kk-KZ" sz="4000" b="1" dirty="0" smtClean="0">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Білім беру саласындағы мемлекеттік  қызметті автоматтандыру туралы.</a:t>
            </a:r>
          </a:p>
          <a:p>
            <a:pPr algn="ctr"/>
            <a:r>
              <a:rPr lang="kk-KZ" sz="4000" b="1" dirty="0" smtClean="0">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1 сыныпқа оқушыларды қабылдау</a:t>
            </a:r>
            <a:endParaRPr lang="ru-RU" sz="3200" b="1" cap="none" spc="0" dirty="0">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93438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lyanec124.ru/img/katalog/uzor/y1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11" y="48012"/>
            <a:ext cx="9176229" cy="680998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43661" y="836712"/>
            <a:ext cx="8352928" cy="4401205"/>
          </a:xfrm>
          <a:prstGeom prst="rect">
            <a:avLst/>
          </a:prstGeom>
        </p:spPr>
        <p:txBody>
          <a:bodyPr wrap="square">
            <a:spAutoFit/>
          </a:bodyPr>
          <a:lstStyle/>
          <a:p>
            <a:pPr algn="just"/>
            <a:r>
              <a:rPr lang="ru-RU" sz="2800" dirty="0" err="1">
                <a:latin typeface="Times New Roman" panose="02020603050405020304" pitchFamily="18" charset="0"/>
                <a:cs typeface="Times New Roman" panose="02020603050405020304" pitchFamily="18" charset="0"/>
              </a:rPr>
              <a:t>Мектеп</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әкімшілігінің</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көзқарасы</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бойынша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бұл</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өзгерістер</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процестерді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оңайлатады</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және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мектеп</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қызметін</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жоспарлауды</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әлдеқайда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ыңғайлы</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етеді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Яғни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мектеп</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басшылығы</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сыныптарды</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алдын</a:t>
            </a:r>
            <a:r>
              <a:rPr lang="ru-RU" sz="2800" dirty="0">
                <a:latin typeface="Times New Roman" panose="02020603050405020304" pitchFamily="18" charset="0"/>
                <a:cs typeface="Times New Roman" panose="02020603050405020304" pitchFamily="18" charset="0"/>
              </a:rPr>
              <a:t>-ала </a:t>
            </a:r>
            <a:r>
              <a:rPr lang="ru-RU" sz="2800" dirty="0" err="1">
                <a:latin typeface="Times New Roman" panose="02020603050405020304" pitchFamily="18" charset="0"/>
                <a:cs typeface="Times New Roman" panose="02020603050405020304" pitchFamily="18" charset="0"/>
              </a:rPr>
              <a:t>толтыра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алады</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оқулықтардың</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қажетті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санымен</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алдын</a:t>
            </a:r>
            <a:r>
              <a:rPr lang="ru-RU" sz="2800" dirty="0">
                <a:latin typeface="Times New Roman" panose="02020603050405020304" pitchFamily="18" charset="0"/>
                <a:cs typeface="Times New Roman" panose="02020603050405020304" pitchFamily="18" charset="0"/>
              </a:rPr>
              <a:t> ала </a:t>
            </a:r>
            <a:r>
              <a:rPr lang="ru-RU" sz="2800" dirty="0" err="1">
                <a:latin typeface="Times New Roman" panose="02020603050405020304" pitchFamily="18" charset="0"/>
                <a:cs typeface="Times New Roman" panose="02020603050405020304" pitchFamily="18" charset="0"/>
              </a:rPr>
              <a:t>қамтамасыз</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етіледі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және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оларды</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уақытында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жеткізеді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сағаттарды</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бөледі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сыныптардың</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санына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байланысты</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педагогтерді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қабылдай</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алады</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Жалпы</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оқу</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жылының</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басталуына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тиімді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дайындалуға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мүмкіндік</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туады</a:t>
            </a:r>
            <a:r>
              <a:rPr lang="ru-RU" sz="2800" dirty="0">
                <a:latin typeface="Times New Roman" panose="02020603050405020304" pitchFamily="18" charset="0"/>
                <a:cs typeface="Times New Roman" panose="02020603050405020304" pitchFamily="18" charset="0"/>
              </a:rPr>
              <a:t>.</a:t>
            </a:r>
            <a:endParaRPr lang="ru-RU" sz="3200" dirty="0">
              <a:latin typeface="Times New Roman" panose="02020603050405020304" pitchFamily="18" charset="0"/>
              <a:cs typeface="Times New Roman" panose="02020603050405020304" pitchFamily="18" charset="0"/>
            </a:endParaRPr>
          </a:p>
        </p:txBody>
      </p:sp>
      <p:pic>
        <p:nvPicPr>
          <p:cNvPr id="4098" name="Picture 2" descr="C:\Users\ASUS !\Desktop\zhitel_almaty_pozhalovalsya_na_310320.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770348">
            <a:off x="5654051" y="5085515"/>
            <a:ext cx="2428485" cy="1039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1678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glyanec124.ru/img/katalog/uzor/y1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12" y="67847"/>
            <a:ext cx="9176229" cy="680998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895780" y="908720"/>
            <a:ext cx="7902623" cy="3046988"/>
          </a:xfrm>
          <a:prstGeom prst="rect">
            <a:avLst/>
          </a:prstGeom>
        </p:spPr>
        <p:txBody>
          <a:bodyPr wrap="square">
            <a:spAutoFit/>
          </a:bodyPr>
          <a:lstStyle/>
          <a:p>
            <a:r>
              <a:rPr lang="ru-RU" sz="3200" dirty="0" err="1">
                <a:latin typeface="Times New Roman" panose="02020603050405020304" pitchFamily="18" charset="0"/>
                <a:cs typeface="Times New Roman" panose="02020603050405020304" pitchFamily="18" charset="0"/>
              </a:rPr>
              <a:t>Құжаттарды</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беруді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автоматтандыру</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және</a:t>
            </a:r>
            <a:r>
              <a:rPr lang="ru-RU" sz="3200" dirty="0">
                <a:latin typeface="Times New Roman" panose="02020603050405020304" pitchFamily="18" charset="0"/>
                <a:cs typeface="Times New Roman" panose="02020603050405020304" pitchFamily="18" charset="0"/>
              </a:rPr>
              <a:t> интернет </a:t>
            </a:r>
            <a:r>
              <a:rPr lang="ru-RU" sz="3200" dirty="0" err="1">
                <a:latin typeface="Times New Roman" panose="02020603050405020304" pitchFamily="18" charset="0"/>
                <a:cs typeface="Times New Roman" panose="02020603050405020304" pitchFamily="18" charset="0"/>
              </a:rPr>
              <a:t>арқылы</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қашықтықтан</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білім</a:t>
            </a:r>
            <a:r>
              <a:rPr lang="ru-RU" sz="3200" dirty="0">
                <a:latin typeface="Times New Roman" panose="02020603050405020304" pitchFamily="18" charset="0"/>
                <a:cs typeface="Times New Roman" panose="02020603050405020304" pitchFamily="18" charset="0"/>
              </a:rPr>
              <a:t> беру </a:t>
            </a:r>
            <a:r>
              <a:rPr lang="ru-RU" sz="3200" dirty="0" err="1">
                <a:latin typeface="Times New Roman" panose="02020603050405020304" pitchFamily="18" charset="0"/>
                <a:cs typeface="Times New Roman" panose="02020603050405020304" pitchFamily="18" charset="0"/>
              </a:rPr>
              <a:t>саласындағы</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мемлекеттік</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қызметтерді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алу</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Қазақстан</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Республикасының</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азаматтары</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үшін</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білім</a:t>
            </a:r>
            <a:r>
              <a:rPr lang="ru-RU" sz="3200" dirty="0">
                <a:latin typeface="Times New Roman" panose="02020603050405020304" pitchFamily="18" charset="0"/>
                <a:cs typeface="Times New Roman" panose="02020603050405020304" pitchFamily="18" charset="0"/>
              </a:rPr>
              <a:t> беру </a:t>
            </a:r>
            <a:r>
              <a:rPr lang="ru-RU" sz="3200" dirty="0" err="1">
                <a:latin typeface="Times New Roman" panose="02020603050405020304" pitchFamily="18" charset="0"/>
                <a:cs typeface="Times New Roman" panose="02020603050405020304" pitchFamily="18" charset="0"/>
              </a:rPr>
              <a:t>саласының</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ашықтығын</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және</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қолжетімділігін</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қамтамасыз</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етеді</a:t>
            </a:r>
            <a:r>
              <a:rPr lang="ru-RU" sz="3200" dirty="0">
                <a:latin typeface="Times New Roman" panose="02020603050405020304" pitchFamily="18" charset="0"/>
                <a:cs typeface="Times New Roman" panose="02020603050405020304" pitchFamily="18" charset="0"/>
              </a:rPr>
              <a:t>.</a:t>
            </a:r>
          </a:p>
        </p:txBody>
      </p:sp>
      <p:pic>
        <p:nvPicPr>
          <p:cNvPr id="1026" name="Picture 2" descr="C:\Users\ASUS !\Desktop\Безымянный.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3023" y="4267938"/>
            <a:ext cx="3240360" cy="1793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2814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glyanec124.ru/img/katalog/uzor/y1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897" y="-136080"/>
            <a:ext cx="9176229" cy="680998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899592" y="548680"/>
            <a:ext cx="7848872" cy="4832092"/>
          </a:xfrm>
          <a:prstGeom prst="rect">
            <a:avLst/>
          </a:prstGeom>
        </p:spPr>
        <p:txBody>
          <a:bodyPr wrap="square">
            <a:spAutoFit/>
          </a:bodyPr>
          <a:lstStyle/>
          <a:p>
            <a:r>
              <a:rPr lang="kk-KZ" dirty="0">
                <a:latin typeface="Times New Roman" panose="02020603050405020304" pitchFamily="18" charset="0"/>
                <a:cs typeface="Times New Roman" panose="02020603050405020304" pitchFamily="18" charset="0"/>
              </a:rPr>
              <a:t>Ақпараттық технологиялардың қарқынды дамуы, ақпараттық қоғамның қалыптасуы қоғамның дамуына әсер етті. Ақпараттық-коммуникациялық технологиялардың әсерінен қазіргі қоғам жаңғыртылуда. Қазақстанда білім беру саласындағы электрондық шешімдерді дамытуға ерекше рөл беріледі. Осылайша, білім беру бөлімі бойынша қызметтердің бір бөлігін ақпараттық жүйелер, интернет арқылы қашықтықтан алуға болады.</a:t>
            </a:r>
          </a:p>
          <a:p>
            <a:r>
              <a:rPr lang="kk-KZ" dirty="0" smtClean="0">
                <a:latin typeface="Times New Roman" panose="02020603050405020304" pitchFamily="18" charset="0"/>
                <a:cs typeface="Times New Roman" panose="02020603050405020304" pitchFamily="18" charset="0"/>
              </a:rPr>
              <a:t>Еліміздегі </a:t>
            </a:r>
            <a:r>
              <a:rPr lang="kk-KZ" dirty="0">
                <a:latin typeface="Times New Roman" panose="02020603050405020304" pitchFamily="18" charset="0"/>
                <a:cs typeface="Times New Roman" panose="02020603050405020304" pitchFamily="18" charset="0"/>
              </a:rPr>
              <a:t>мемлекеттік қызметтің басым бөлігі білім беру саласында көрсетіледі. Әсіресе, балабақшаларға, мектептерге, колледждерге және жоғары оқу орындарына қабылдау қызметі –үлкен сұранысқа ие.</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Білім беру ұйымдарына құжат тапсыру үшін біраз уақыт жұмсау қажет болатын. Ол үшін көптеген анықтамаларды жинап, басқа мемлекеттік органдардан құжаттарды алып, оларды апарып беру сынды бірқатар кезеңдерден өту қажет еді. Мұндай процесс өте ыңғайсыз екені түсінікті</a:t>
            </a:r>
            <a:r>
              <a:rPr lang="kk-KZ" dirty="0" smtClean="0">
                <a:latin typeface="Times New Roman" panose="02020603050405020304" pitchFamily="18" charset="0"/>
                <a:cs typeface="Times New Roman" panose="02020603050405020304" pitchFamily="18" charset="0"/>
              </a:rPr>
              <a:t>. Қазіргі кезде бұл жағдай өзгеру үстінде.Мәселен, балабақшаларға, мектептерге, колледждер мен жоғары оқу орындарына қабылдау процесін автоматтандыру, қағазбастылық деңгейін күрт төмендету, жалпы қабылдау талаптарын жеңілдету жұмыстары қолғ</a:t>
            </a:r>
            <a:r>
              <a:rPr lang="kk-KZ" sz="2000" dirty="0" smtClean="0">
                <a:latin typeface="Times New Roman" panose="02020603050405020304" pitchFamily="18" charset="0"/>
                <a:cs typeface="Times New Roman" panose="02020603050405020304" pitchFamily="18" charset="0"/>
              </a:rPr>
              <a:t>а алынды.</a:t>
            </a:r>
            <a:endParaRPr lang="ru-RU" sz="2000" dirty="0">
              <a:latin typeface="Times New Roman" panose="02020603050405020304" pitchFamily="18" charset="0"/>
              <a:cs typeface="Times New Roman" panose="02020603050405020304" pitchFamily="18" charset="0"/>
            </a:endParaRPr>
          </a:p>
        </p:txBody>
      </p:sp>
      <p:pic>
        <p:nvPicPr>
          <p:cNvPr id="3075" name="Picture 3" descr="C:\Users\ASUS !\Desktop\1533189092_1533129937_photo_21661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7163" y="5229200"/>
            <a:ext cx="2221301" cy="1275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1850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SUS !\Desktop\1589777770_97293393_841030563059288_828607892725694464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8672"/>
            <a:ext cx="9144000" cy="736393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682715" y="4797152"/>
            <a:ext cx="5778569" cy="1938992"/>
          </a:xfrm>
          <a:prstGeom prst="rect">
            <a:avLst/>
          </a:prstGeom>
          <a:noFill/>
        </p:spPr>
        <p:txBody>
          <a:bodyPr wrap="none" lIns="91440" tIns="45720" rIns="91440" bIns="45720">
            <a:spAutoFit/>
          </a:bodyPr>
          <a:lstStyle/>
          <a:p>
            <a:pPr algn="ctr"/>
            <a:r>
              <a:rPr lang="kk-KZ" sz="4000" b="1" dirty="0" smtClean="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Құжаттар 2021 жылдың</a:t>
            </a:r>
          </a:p>
          <a:p>
            <a:pPr algn="ctr"/>
            <a:r>
              <a:rPr lang="kk-KZ" sz="4000" b="1" dirty="0" smtClean="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1 сәуірінен 1 тамызға</a:t>
            </a:r>
          </a:p>
          <a:p>
            <a:pPr algn="ctr"/>
            <a:r>
              <a:rPr lang="kk-KZ" sz="4000" b="1" dirty="0" smtClean="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дейін қабылданады</a:t>
            </a:r>
            <a:endParaRPr lang="ru-RU" sz="4000" b="1" cap="none" spc="0"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316952" y="1982967"/>
            <a:ext cx="6279989" cy="120032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600" b="1" cap="none" spc="0" dirty="0" smtClean="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1 </a:t>
            </a:r>
            <a:r>
              <a:rPr lang="ru-RU" sz="3600" b="1" cap="none" spc="0" dirty="0" err="1" smtClean="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сыныпқа</a:t>
            </a:r>
            <a:r>
              <a:rPr lang="ru-RU" sz="3600" b="1" cap="none" spc="0" dirty="0" smtClean="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ru-RU" sz="3600" b="1" cap="none" spc="0" dirty="0" err="1" smtClean="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қабылдау</a:t>
            </a:r>
            <a:r>
              <a:rPr lang="ru-RU" sz="3600" b="1" cap="none" spc="0" dirty="0" smtClean="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3600" b="1" cap="none" spc="0" dirty="0" err="1" smtClean="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egov</a:t>
            </a:r>
            <a:r>
              <a:rPr lang="kk-KZ" sz="3600" b="1" dirty="0" smtClean="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a:t>
            </a:r>
            <a:r>
              <a:rPr lang="en-US" sz="3600" b="1" dirty="0" err="1" smtClean="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kz</a:t>
            </a:r>
            <a:endParaRPr lang="en-US" sz="3600" b="1" dirty="0" smtClean="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a:p>
            <a:pPr algn="ctr"/>
            <a:r>
              <a:rPr lang="kk-KZ" sz="3600" b="1"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п</a:t>
            </a:r>
            <a:r>
              <a:rPr lang="kk-KZ" sz="3600" b="1" cap="none" spc="0" dirty="0" smtClean="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орталы арқылы жүргізіледі</a:t>
            </a:r>
            <a:endParaRPr lang="ru-RU" sz="3600" b="1" cap="none" spc="0"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pic>
        <p:nvPicPr>
          <p:cNvPr id="4100" name="Picture 4" descr="https://kcm-kazyna.kz/upload/iblock/80c/80ca126ae32dadb5d508cf421868c2c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2907" y="1296201"/>
            <a:ext cx="1918185" cy="1286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2305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SUS !\Desktop\portal-elektronnogo-pravitelstva-r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056"/>
            <a:ext cx="928903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3769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glyanec124.ru/img/katalog/uzor/y1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229" y="48012"/>
            <a:ext cx="9176229" cy="6809988"/>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467544" y="610136"/>
            <a:ext cx="8208912" cy="6217087"/>
          </a:xfrm>
          <a:prstGeom prst="rect">
            <a:avLst/>
          </a:prstGeom>
        </p:spPr>
        <p:txBody>
          <a:bodyPr wrap="square">
            <a:spAutoFit/>
          </a:bodyPr>
          <a:lstStyle/>
          <a:p>
            <a:r>
              <a:rPr lang="ru-RU" dirty="0" smtClean="0"/>
              <a:t> </a:t>
            </a:r>
            <a:r>
              <a:rPr lang="ru-RU" sz="2200" dirty="0" err="1" smtClean="0">
                <a:latin typeface="Times New Roman" panose="02020603050405020304" pitchFamily="18" charset="0"/>
                <a:cs typeface="Times New Roman" panose="02020603050405020304" pitchFamily="18" charset="0"/>
              </a:rPr>
              <a:t>Қазақстан</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Республикасы</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Білім</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және</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ғылым</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министрінің</a:t>
            </a:r>
            <a:r>
              <a:rPr lang="ru-RU" sz="2200" dirty="0" smtClean="0">
                <a:latin typeface="Times New Roman" panose="02020603050405020304" pitchFamily="18" charset="0"/>
                <a:cs typeface="Times New Roman" panose="02020603050405020304" pitchFamily="18" charset="0"/>
              </a:rPr>
              <a:t> 2020 </a:t>
            </a:r>
            <a:r>
              <a:rPr lang="ru-RU" sz="2200" dirty="0" err="1" smtClean="0">
                <a:latin typeface="Times New Roman" panose="02020603050405020304" pitchFamily="18" charset="0"/>
                <a:cs typeface="Times New Roman" panose="02020603050405020304" pitchFamily="18" charset="0"/>
              </a:rPr>
              <a:t>жылғы</a:t>
            </a:r>
            <a:r>
              <a:rPr lang="ru-RU" sz="2200" dirty="0" smtClean="0">
                <a:latin typeface="Times New Roman" panose="02020603050405020304" pitchFamily="18" charset="0"/>
                <a:cs typeface="Times New Roman" panose="02020603050405020304" pitchFamily="18" charset="0"/>
              </a:rPr>
              <a:t> 24 </a:t>
            </a:r>
            <a:r>
              <a:rPr lang="ru-RU" sz="2200" dirty="0" err="1" smtClean="0">
                <a:latin typeface="Times New Roman" panose="02020603050405020304" pitchFamily="18" charset="0"/>
                <a:cs typeface="Times New Roman" panose="02020603050405020304" pitchFamily="18" charset="0"/>
              </a:rPr>
              <a:t>маусымдағы</a:t>
            </a:r>
            <a:r>
              <a:rPr lang="ru-RU" sz="2200" dirty="0" smtClean="0">
                <a:latin typeface="Times New Roman" panose="02020603050405020304" pitchFamily="18" charset="0"/>
                <a:cs typeface="Times New Roman" panose="02020603050405020304" pitchFamily="18" charset="0"/>
              </a:rPr>
              <a:t> № 264 </a:t>
            </a:r>
            <a:r>
              <a:rPr lang="ru-RU" sz="2200" dirty="0" err="1" smtClean="0">
                <a:latin typeface="Times New Roman" panose="02020603050405020304" pitchFamily="18" charset="0"/>
                <a:cs typeface="Times New Roman" panose="02020603050405020304" pitchFamily="18" charset="0"/>
              </a:rPr>
              <a:t>бұйрығына</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сәйкес</a:t>
            </a:r>
            <a:r>
              <a:rPr lang="ru-RU" sz="2200" dirty="0" smtClean="0">
                <a:latin typeface="Times New Roman" panose="02020603050405020304" pitchFamily="18" charset="0"/>
                <a:cs typeface="Times New Roman" panose="02020603050405020304" pitchFamily="18" charset="0"/>
              </a:rPr>
              <a:t> 2021-2022 </a:t>
            </a:r>
            <a:r>
              <a:rPr lang="ru-RU" sz="2200" dirty="0" err="1" smtClean="0">
                <a:latin typeface="Times New Roman" panose="02020603050405020304" pitchFamily="18" charset="0"/>
                <a:cs typeface="Times New Roman" panose="02020603050405020304" pitchFamily="18" charset="0"/>
              </a:rPr>
              <a:t>оқу</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жылына</a:t>
            </a:r>
            <a:r>
              <a:rPr lang="ru-RU" sz="2200" dirty="0" smtClean="0">
                <a:latin typeface="Times New Roman" panose="02020603050405020304" pitchFamily="18" charset="0"/>
                <a:cs typeface="Times New Roman" panose="02020603050405020304" pitchFamily="18" charset="0"/>
              </a:rPr>
              <a:t> 1-сыныпқа </a:t>
            </a:r>
            <a:r>
              <a:rPr lang="ru-RU" sz="2200" dirty="0" err="1" smtClean="0">
                <a:latin typeface="Times New Roman" panose="02020603050405020304" pitchFamily="18" charset="0"/>
                <a:cs typeface="Times New Roman" panose="02020603050405020304" pitchFamily="18" charset="0"/>
              </a:rPr>
              <a:t>құжаттарды</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қабылдау</a:t>
            </a:r>
            <a:r>
              <a:rPr lang="ru-RU" sz="2200" dirty="0" smtClean="0">
                <a:latin typeface="Times New Roman" panose="02020603050405020304" pitchFamily="18" charset="0"/>
                <a:cs typeface="Times New Roman" panose="02020603050405020304" pitchFamily="18" charset="0"/>
              </a:rPr>
              <a:t> 2021 </a:t>
            </a:r>
            <a:r>
              <a:rPr lang="ru-RU" sz="2200" dirty="0" err="1" smtClean="0">
                <a:latin typeface="Times New Roman" panose="02020603050405020304" pitchFamily="18" charset="0"/>
                <a:cs typeface="Times New Roman" panose="02020603050405020304" pitchFamily="18" charset="0"/>
              </a:rPr>
              <a:t>жылдың</a:t>
            </a:r>
            <a:r>
              <a:rPr lang="ru-RU" sz="2200" dirty="0" smtClean="0">
                <a:latin typeface="Times New Roman" panose="02020603050405020304" pitchFamily="18" charset="0"/>
                <a:cs typeface="Times New Roman" panose="02020603050405020304" pitchFamily="18" charset="0"/>
              </a:rPr>
              <a:t> 1 </a:t>
            </a:r>
            <a:r>
              <a:rPr lang="ru-RU" sz="2200" dirty="0" err="1" smtClean="0">
                <a:latin typeface="Times New Roman" panose="02020603050405020304" pitchFamily="18" charset="0"/>
                <a:cs typeface="Times New Roman" panose="02020603050405020304" pitchFamily="18" charset="0"/>
              </a:rPr>
              <a:t>сәуірінен</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бастап</a:t>
            </a:r>
            <a:r>
              <a:rPr lang="ru-RU"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EGOV.KZ </a:t>
            </a:r>
            <a:r>
              <a:rPr lang="ru-RU" sz="2200" dirty="0" err="1" smtClean="0">
                <a:latin typeface="Times New Roman" panose="02020603050405020304" pitchFamily="18" charset="0"/>
                <a:cs typeface="Times New Roman" panose="02020603050405020304" pitchFamily="18" charset="0"/>
              </a:rPr>
              <a:t>электрондық</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үкіметінің</a:t>
            </a:r>
            <a:r>
              <a:rPr lang="ru-RU" sz="2200" dirty="0" smtClean="0">
                <a:latin typeface="Times New Roman" panose="02020603050405020304" pitchFamily="18" charset="0"/>
                <a:cs typeface="Times New Roman" panose="02020603050405020304" pitchFamily="18" charset="0"/>
              </a:rPr>
              <a:t> порталы </a:t>
            </a:r>
            <a:r>
              <a:rPr lang="ru-RU" sz="2200" dirty="0" err="1" smtClean="0">
                <a:latin typeface="Times New Roman" panose="02020603050405020304" pitchFamily="18" charset="0"/>
                <a:cs typeface="Times New Roman" panose="02020603050405020304" pitchFamily="18" charset="0"/>
              </a:rPr>
              <a:t>арқылы</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жүзеге</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асырылады</a:t>
            </a:r>
            <a:r>
              <a:rPr lang="ru-RU" sz="2200" dirty="0" smtClean="0">
                <a:latin typeface="Times New Roman" panose="02020603050405020304" pitchFamily="18" charset="0"/>
                <a:cs typeface="Times New Roman" panose="02020603050405020304" pitchFamily="18" charset="0"/>
              </a:rPr>
              <a:t>.</a:t>
            </a:r>
          </a:p>
          <a:p>
            <a:r>
              <a:rPr lang="ru-RU" sz="2200" dirty="0" err="1" smtClean="0">
                <a:latin typeface="Times New Roman" panose="02020603050405020304" pitchFamily="18" charset="0"/>
                <a:cs typeface="Times New Roman" panose="02020603050405020304" pitchFamily="18" charset="0"/>
              </a:rPr>
              <a:t>Ата-аналарға</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порталдың</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Білім</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бөлімінен</a:t>
            </a:r>
            <a:r>
              <a:rPr lang="ru-RU" sz="2200" dirty="0" smtClean="0">
                <a:latin typeface="Times New Roman" panose="02020603050405020304" pitchFamily="18" charset="0"/>
                <a:cs typeface="Times New Roman" panose="02020603050405020304" pitchFamily="18" charset="0"/>
              </a:rPr>
              <a:t> «Орта </a:t>
            </a:r>
            <a:r>
              <a:rPr lang="ru-RU" sz="2200" dirty="0" err="1" smtClean="0">
                <a:latin typeface="Times New Roman" panose="02020603050405020304" pitchFamily="18" charset="0"/>
                <a:cs typeface="Times New Roman" panose="02020603050405020304" pitchFamily="18" charset="0"/>
              </a:rPr>
              <a:t>білім</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бөліміне</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өту</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қажет</a:t>
            </a:r>
            <a:r>
              <a:rPr lang="ru-RU" sz="2200" dirty="0" smtClean="0">
                <a:latin typeface="Times New Roman" panose="02020603050405020304" pitchFamily="18" charset="0"/>
                <a:cs typeface="Times New Roman" panose="02020603050405020304" pitchFamily="18" charset="0"/>
              </a:rPr>
              <a:t>. Ары </a:t>
            </a:r>
            <a:r>
              <a:rPr lang="ru-RU" sz="2200" dirty="0" err="1" smtClean="0">
                <a:latin typeface="Times New Roman" panose="02020603050405020304" pitchFamily="18" charset="0"/>
                <a:cs typeface="Times New Roman" panose="02020603050405020304" pitchFamily="18" charset="0"/>
              </a:rPr>
              <a:t>қарай</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Білім</a:t>
            </a:r>
            <a:r>
              <a:rPr lang="ru-RU" sz="2200" dirty="0" smtClean="0">
                <a:latin typeface="Times New Roman" panose="02020603050405020304" pitchFamily="18" charset="0"/>
                <a:cs typeface="Times New Roman" panose="02020603050405020304" pitchFamily="18" charset="0"/>
              </a:rPr>
              <a:t> беру </a:t>
            </a:r>
            <a:r>
              <a:rPr lang="ru-RU" sz="2200" dirty="0" err="1" smtClean="0">
                <a:latin typeface="Times New Roman" panose="02020603050405020304" pitchFamily="18" charset="0"/>
                <a:cs typeface="Times New Roman" panose="02020603050405020304" pitchFamily="18" charset="0"/>
              </a:rPr>
              <a:t>ұйымдарына</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құжаттарды</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қабылдау</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және</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оқуға</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қабылдау</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қызметін</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таңдап</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қажетті</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құжаттарды</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қоса</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жолдай</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отырып</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өтініш</a:t>
            </a:r>
            <a:r>
              <a:rPr lang="ru-RU" sz="2200" dirty="0" smtClean="0">
                <a:latin typeface="Times New Roman" panose="02020603050405020304" pitchFamily="18" charset="0"/>
                <a:cs typeface="Times New Roman" panose="02020603050405020304" pitchFamily="18" charset="0"/>
              </a:rPr>
              <a:t> беру </a:t>
            </a:r>
            <a:r>
              <a:rPr lang="ru-RU" sz="2200" dirty="0" err="1" smtClean="0">
                <a:latin typeface="Times New Roman" panose="02020603050405020304" pitchFamily="18" charset="0"/>
                <a:cs typeface="Times New Roman" panose="02020603050405020304" pitchFamily="18" charset="0"/>
              </a:rPr>
              <a:t>жеткілікті</a:t>
            </a:r>
            <a:r>
              <a:rPr lang="ru-RU" sz="2200" dirty="0" smtClean="0">
                <a:latin typeface="Times New Roman" panose="02020603050405020304" pitchFamily="18" charset="0"/>
                <a:cs typeface="Times New Roman" panose="02020603050405020304" pitchFamily="18" charset="0"/>
              </a:rPr>
              <a:t>.</a:t>
            </a:r>
          </a:p>
          <a:p>
            <a:r>
              <a:rPr lang="ru-RU" sz="2000" dirty="0" smtClean="0">
                <a:latin typeface="Times New Roman" panose="02020603050405020304" pitchFamily="18" charset="0"/>
                <a:cs typeface="Times New Roman" panose="02020603050405020304" pitchFamily="18" charset="0"/>
              </a:rPr>
              <a:t>  </a:t>
            </a:r>
            <a:r>
              <a:rPr lang="ru-RU" sz="2000" b="1" dirty="0" err="1" smtClean="0">
                <a:solidFill>
                  <a:srgbClr val="FF0000"/>
                </a:solidFill>
                <a:latin typeface="Times New Roman" panose="02020603050405020304" pitchFamily="18" charset="0"/>
                <a:cs typeface="Times New Roman" panose="02020603050405020304" pitchFamily="18" charset="0"/>
              </a:rPr>
              <a:t>Балаларды</a:t>
            </a:r>
            <a:r>
              <a:rPr lang="ru-RU" sz="2000" b="1" dirty="0" smtClean="0">
                <a:solidFill>
                  <a:srgbClr val="FF0000"/>
                </a:solidFill>
                <a:latin typeface="Times New Roman" panose="02020603050405020304" pitchFamily="18" charset="0"/>
                <a:cs typeface="Times New Roman" panose="02020603050405020304" pitchFamily="18" charset="0"/>
              </a:rPr>
              <a:t> </a:t>
            </a:r>
            <a:r>
              <a:rPr lang="ru-RU" sz="2000" b="1" dirty="0" err="1" smtClean="0">
                <a:solidFill>
                  <a:srgbClr val="FF0000"/>
                </a:solidFill>
                <a:latin typeface="Times New Roman" panose="02020603050405020304" pitchFamily="18" charset="0"/>
                <a:cs typeface="Times New Roman" panose="02020603050405020304" pitchFamily="18" charset="0"/>
              </a:rPr>
              <a:t>бірінші</a:t>
            </a:r>
            <a:r>
              <a:rPr lang="ru-RU" sz="2000" b="1" dirty="0" smtClean="0">
                <a:solidFill>
                  <a:srgbClr val="FF0000"/>
                </a:solidFill>
                <a:latin typeface="Times New Roman" panose="02020603050405020304" pitchFamily="18" charset="0"/>
                <a:cs typeface="Times New Roman" panose="02020603050405020304" pitchFamily="18" charset="0"/>
              </a:rPr>
              <a:t> </a:t>
            </a:r>
            <a:r>
              <a:rPr lang="ru-RU" sz="2000" b="1" dirty="0" err="1" smtClean="0">
                <a:solidFill>
                  <a:srgbClr val="FF0000"/>
                </a:solidFill>
                <a:latin typeface="Times New Roman" panose="02020603050405020304" pitchFamily="18" charset="0"/>
                <a:cs typeface="Times New Roman" panose="02020603050405020304" pitchFamily="18" charset="0"/>
              </a:rPr>
              <a:t>сыныпқа</a:t>
            </a:r>
            <a:r>
              <a:rPr lang="ru-RU" sz="2000" b="1" dirty="0" smtClean="0">
                <a:solidFill>
                  <a:srgbClr val="FF0000"/>
                </a:solidFill>
                <a:latin typeface="Times New Roman" panose="02020603050405020304" pitchFamily="18" charset="0"/>
                <a:cs typeface="Times New Roman" panose="02020603050405020304" pitchFamily="18" charset="0"/>
              </a:rPr>
              <a:t> </a:t>
            </a:r>
            <a:r>
              <a:rPr lang="ru-RU" sz="2000" b="1" dirty="0" err="1" smtClean="0">
                <a:solidFill>
                  <a:srgbClr val="FF0000"/>
                </a:solidFill>
                <a:latin typeface="Times New Roman" panose="02020603050405020304" pitchFamily="18" charset="0"/>
                <a:cs typeface="Times New Roman" panose="02020603050405020304" pitchFamily="18" charset="0"/>
              </a:rPr>
              <a:t>қабылдау</a:t>
            </a:r>
            <a:r>
              <a:rPr lang="ru-RU" sz="2000" b="1" dirty="0" smtClean="0">
                <a:solidFill>
                  <a:srgbClr val="FF0000"/>
                </a:solidFill>
                <a:latin typeface="Times New Roman" panose="02020603050405020304" pitchFamily="18" charset="0"/>
                <a:cs typeface="Times New Roman" panose="02020603050405020304" pitchFamily="18" charset="0"/>
              </a:rPr>
              <a:t> </a:t>
            </a:r>
            <a:r>
              <a:rPr lang="ru-RU" sz="2000" b="1" dirty="0" err="1" smtClean="0">
                <a:solidFill>
                  <a:srgbClr val="FF0000"/>
                </a:solidFill>
                <a:latin typeface="Times New Roman" panose="02020603050405020304" pitchFamily="18" charset="0"/>
                <a:cs typeface="Times New Roman" panose="02020603050405020304" pitchFamily="18" charset="0"/>
              </a:rPr>
              <a:t>үшін</a:t>
            </a:r>
            <a:r>
              <a:rPr lang="ru-RU" sz="2000" b="1" dirty="0" smtClean="0">
                <a:solidFill>
                  <a:srgbClr val="FF0000"/>
                </a:solidFill>
                <a:latin typeface="Times New Roman" panose="02020603050405020304" pitchFamily="18" charset="0"/>
                <a:cs typeface="Times New Roman" panose="02020603050405020304" pitchFamily="18" charset="0"/>
              </a:rPr>
              <a:t> </a:t>
            </a:r>
            <a:r>
              <a:rPr lang="ru-RU" sz="2000" b="1" dirty="0" err="1" smtClean="0">
                <a:solidFill>
                  <a:srgbClr val="FF0000"/>
                </a:solidFill>
                <a:latin typeface="Times New Roman" panose="02020603050405020304" pitchFamily="18" charset="0"/>
                <a:cs typeface="Times New Roman" panose="02020603050405020304" pitchFamily="18" charset="0"/>
              </a:rPr>
              <a:t>қажетті</a:t>
            </a:r>
            <a:r>
              <a:rPr lang="ru-RU" sz="2000" b="1" dirty="0" smtClean="0">
                <a:solidFill>
                  <a:srgbClr val="FF0000"/>
                </a:solidFill>
                <a:latin typeface="Times New Roman" panose="02020603050405020304" pitchFamily="18" charset="0"/>
                <a:cs typeface="Times New Roman" panose="02020603050405020304" pitchFamily="18" charset="0"/>
              </a:rPr>
              <a:t> </a:t>
            </a:r>
            <a:r>
              <a:rPr lang="ru-RU" sz="2000" b="1" dirty="0" err="1" smtClean="0">
                <a:solidFill>
                  <a:srgbClr val="FF0000"/>
                </a:solidFill>
                <a:latin typeface="Times New Roman" panose="02020603050405020304" pitchFamily="18" charset="0"/>
                <a:cs typeface="Times New Roman" panose="02020603050405020304" pitchFamily="18" charset="0"/>
              </a:rPr>
              <a:t>құжаттар</a:t>
            </a:r>
            <a:r>
              <a:rPr lang="ru-RU" sz="2000" b="1" dirty="0" smtClean="0">
                <a:solidFill>
                  <a:srgbClr val="FF0000"/>
                </a:solidFill>
                <a:latin typeface="Times New Roman" panose="02020603050405020304" pitchFamily="18" charset="0"/>
                <a:cs typeface="Times New Roman" panose="02020603050405020304" pitchFamily="18" charset="0"/>
              </a:rPr>
              <a:t>:</a:t>
            </a:r>
          </a:p>
          <a:p>
            <a:r>
              <a:rPr lang="ru-RU" sz="2000" dirty="0" smtClean="0">
                <a:latin typeface="Times New Roman" panose="02020603050405020304" pitchFamily="18" charset="0"/>
                <a:cs typeface="Times New Roman" panose="02020603050405020304" pitchFamily="18" charset="0"/>
              </a:rPr>
              <a:t>  • </a:t>
            </a:r>
            <a:r>
              <a:rPr lang="ru-RU" sz="2000" b="1" dirty="0" err="1" smtClean="0">
                <a:latin typeface="Times New Roman" panose="02020603050405020304" pitchFamily="18" charset="0"/>
                <a:cs typeface="Times New Roman" panose="02020603050405020304" pitchFamily="18" charset="0"/>
              </a:rPr>
              <a:t>Ата-аналарынан</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өтініш</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немесе</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оларды</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алмастыратын</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тұлғалардан</a:t>
            </a:r>
            <a:r>
              <a:rPr lang="ru-RU" sz="2000" b="1" dirty="0" smtClean="0">
                <a:latin typeface="Times New Roman" panose="02020603050405020304" pitchFamily="18" charset="0"/>
                <a:cs typeface="Times New Roman" panose="02020603050405020304" pitchFamily="18" charset="0"/>
              </a:rPr>
              <a:t>);</a:t>
            </a:r>
          </a:p>
          <a:p>
            <a:r>
              <a:rPr lang="ru-RU" sz="2000" b="1" dirty="0" smtClean="0">
                <a:latin typeface="Times New Roman" panose="02020603050405020304" pitchFamily="18" charset="0"/>
                <a:cs typeface="Times New Roman" panose="02020603050405020304" pitchFamily="18" charset="0"/>
              </a:rPr>
              <a:t>  • </a:t>
            </a:r>
            <a:r>
              <a:rPr lang="ru-RU" sz="2000" b="1" dirty="0" err="1" smtClean="0">
                <a:latin typeface="Times New Roman" panose="02020603050405020304" pitchFamily="18" charset="0"/>
                <a:cs typeface="Times New Roman" panose="02020603050405020304" pitchFamily="18" charset="0"/>
              </a:rPr>
              <a:t>Баланың</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туу</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туралы</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куәлігінің</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көшірмесі</a:t>
            </a:r>
            <a:r>
              <a:rPr lang="ru-RU" sz="2000" b="1" dirty="0" smtClean="0">
                <a:latin typeface="Times New Roman" panose="02020603050405020304" pitchFamily="18" charset="0"/>
                <a:cs typeface="Times New Roman" panose="02020603050405020304" pitchFamily="18" charset="0"/>
              </a:rPr>
              <a:t>;</a:t>
            </a:r>
          </a:p>
          <a:p>
            <a:r>
              <a:rPr lang="ru-RU" sz="2000" b="1" dirty="0" smtClean="0">
                <a:latin typeface="Times New Roman" panose="02020603050405020304" pitchFamily="18" charset="0"/>
                <a:cs typeface="Times New Roman" panose="02020603050405020304" pitchFamily="18" charset="0"/>
              </a:rPr>
              <a:t>  • </a:t>
            </a:r>
            <a:r>
              <a:rPr lang="ru-RU" sz="2000" b="1" dirty="0" err="1" smtClean="0">
                <a:latin typeface="Times New Roman" panose="02020603050405020304" pitchFamily="18" charset="0"/>
                <a:cs typeface="Times New Roman" panose="02020603050405020304" pitchFamily="18" charset="0"/>
              </a:rPr>
              <a:t>Денсаулығы</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туралы</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анықтамасы</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медициналық</a:t>
            </a:r>
            <a:r>
              <a:rPr lang="ru-RU" sz="2000" b="1" dirty="0" smtClean="0">
                <a:latin typeface="Times New Roman" panose="02020603050405020304" pitchFamily="18" charset="0"/>
                <a:cs typeface="Times New Roman" panose="02020603050405020304" pitchFamily="18" charset="0"/>
              </a:rPr>
              <a:t> паспорт);</a:t>
            </a:r>
          </a:p>
          <a:p>
            <a:r>
              <a:rPr lang="ru-RU" sz="2000" b="1" dirty="0" smtClean="0">
                <a:latin typeface="Times New Roman" panose="02020603050405020304" pitchFamily="18" charset="0"/>
                <a:cs typeface="Times New Roman" panose="02020603050405020304" pitchFamily="18" charset="0"/>
              </a:rPr>
              <a:t>  • 063/у </a:t>
            </a:r>
            <a:r>
              <a:rPr lang="ru-RU" sz="2000" b="1" dirty="0" err="1" smtClean="0">
                <a:latin typeface="Times New Roman" panose="02020603050405020304" pitchFamily="18" charset="0"/>
                <a:cs typeface="Times New Roman" panose="02020603050405020304" pitchFamily="18" charset="0"/>
              </a:rPr>
              <a:t>нысаны</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бойынша</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денсаулық</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жағдайы</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туралы</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құжат</a:t>
            </a:r>
            <a:r>
              <a:rPr lang="ru-RU" sz="2000" b="1" dirty="0" smtClean="0">
                <a:latin typeface="Times New Roman" panose="02020603050405020304" pitchFamily="18" charset="0"/>
                <a:cs typeface="Times New Roman" panose="02020603050405020304" pitchFamily="18" charset="0"/>
              </a:rPr>
              <a:t>;</a:t>
            </a:r>
          </a:p>
          <a:p>
            <a:r>
              <a:rPr lang="ru-RU" sz="2000" b="1" dirty="0" smtClean="0">
                <a:latin typeface="Times New Roman" panose="02020603050405020304" pitchFamily="18" charset="0"/>
                <a:cs typeface="Times New Roman" panose="02020603050405020304" pitchFamily="18" charset="0"/>
              </a:rPr>
              <a:t>  • 3*4     2 </a:t>
            </a:r>
            <a:r>
              <a:rPr lang="ru-RU" sz="2000" b="1" dirty="0" err="1" smtClean="0">
                <a:latin typeface="Times New Roman" panose="02020603050405020304" pitchFamily="18" charset="0"/>
                <a:cs typeface="Times New Roman" panose="02020603050405020304" pitchFamily="18" charset="0"/>
              </a:rPr>
              <a:t>фотосурет</a:t>
            </a:r>
            <a:endParaRPr lang="ru-RU" sz="2000" b="1" dirty="0" smtClean="0">
              <a:latin typeface="Times New Roman" panose="02020603050405020304" pitchFamily="18" charset="0"/>
              <a:cs typeface="Times New Roman" panose="02020603050405020304" pitchFamily="18" charset="0"/>
            </a:endParaRPr>
          </a:p>
          <a:p>
            <a:pPr algn="ctr"/>
            <a:r>
              <a:rPr lang="ru-RU" b="1" dirty="0" err="1" smtClean="0">
                <a:solidFill>
                  <a:srgbClr val="FF0000"/>
                </a:solidFill>
                <a:latin typeface="Times New Roman" panose="02020603050405020304" pitchFamily="18" charset="0"/>
                <a:cs typeface="Times New Roman" panose="02020603050405020304" pitchFamily="18" charset="0"/>
              </a:rPr>
              <a:t>Білім</a:t>
            </a:r>
            <a:r>
              <a:rPr lang="ru-RU" b="1" dirty="0" smtClean="0">
                <a:solidFill>
                  <a:srgbClr val="FF0000"/>
                </a:solidFill>
                <a:latin typeface="Times New Roman" panose="02020603050405020304" pitchFamily="18" charset="0"/>
                <a:cs typeface="Times New Roman" panose="02020603050405020304" pitchFamily="18" charset="0"/>
              </a:rPr>
              <a:t> беру </a:t>
            </a:r>
            <a:r>
              <a:rPr lang="ru-RU" b="1" dirty="0" err="1" smtClean="0">
                <a:solidFill>
                  <a:srgbClr val="FF0000"/>
                </a:solidFill>
                <a:latin typeface="Times New Roman" panose="02020603050405020304" pitchFamily="18" charset="0"/>
                <a:cs typeface="Times New Roman" panose="02020603050405020304" pitchFamily="18" charset="0"/>
              </a:rPr>
              <a:t>ұйымы</a:t>
            </a:r>
            <a:r>
              <a:rPr lang="ru-RU" b="1" dirty="0" smtClean="0">
                <a:solidFill>
                  <a:srgbClr val="FF0000"/>
                </a:solidFill>
                <a:latin typeface="Times New Roman" panose="02020603050405020304" pitchFamily="18" charset="0"/>
                <a:cs typeface="Times New Roman" panose="02020603050405020304" pitchFamily="18" charset="0"/>
              </a:rPr>
              <a:t> </a:t>
            </a:r>
            <a:r>
              <a:rPr lang="ru-RU" b="1" dirty="0" err="1" smtClean="0">
                <a:solidFill>
                  <a:srgbClr val="FF0000"/>
                </a:solidFill>
                <a:latin typeface="Times New Roman" panose="02020603050405020304" pitchFamily="18" charset="0"/>
                <a:cs typeface="Times New Roman" panose="02020603050405020304" pitchFamily="18" charset="0"/>
              </a:rPr>
              <a:t>өтініш</a:t>
            </a:r>
            <a:r>
              <a:rPr lang="ru-RU" b="1" dirty="0" smtClean="0">
                <a:solidFill>
                  <a:srgbClr val="FF0000"/>
                </a:solidFill>
                <a:latin typeface="Times New Roman" panose="02020603050405020304" pitchFamily="18" charset="0"/>
                <a:cs typeface="Times New Roman" panose="02020603050405020304" pitchFamily="18" charset="0"/>
              </a:rPr>
              <a:t> </a:t>
            </a:r>
            <a:r>
              <a:rPr lang="ru-RU" b="1" dirty="0" err="1" smtClean="0">
                <a:solidFill>
                  <a:srgbClr val="FF0000"/>
                </a:solidFill>
                <a:latin typeface="Times New Roman" panose="02020603050405020304" pitchFamily="18" charset="0"/>
                <a:cs typeface="Times New Roman" panose="02020603050405020304" pitchFamily="18" charset="0"/>
              </a:rPr>
              <a:t>берушіден</a:t>
            </a:r>
            <a:r>
              <a:rPr lang="ru-RU" b="1" dirty="0" smtClean="0">
                <a:solidFill>
                  <a:srgbClr val="FF0000"/>
                </a:solidFill>
                <a:latin typeface="Times New Roman" panose="02020603050405020304" pitchFamily="18" charset="0"/>
                <a:cs typeface="Times New Roman" panose="02020603050405020304" pitchFamily="18" charset="0"/>
              </a:rPr>
              <a:t> </a:t>
            </a:r>
            <a:r>
              <a:rPr lang="ru-RU" b="1" dirty="0" err="1" smtClean="0">
                <a:solidFill>
                  <a:srgbClr val="FF0000"/>
                </a:solidFill>
                <a:latin typeface="Times New Roman" panose="02020603050405020304" pitchFamily="18" charset="0"/>
                <a:cs typeface="Times New Roman" panose="02020603050405020304" pitchFamily="18" charset="0"/>
              </a:rPr>
              <a:t>міндетті</a:t>
            </a:r>
            <a:r>
              <a:rPr lang="ru-RU" b="1" dirty="0" smtClean="0">
                <a:solidFill>
                  <a:srgbClr val="FF0000"/>
                </a:solidFill>
                <a:latin typeface="Times New Roman" panose="02020603050405020304" pitchFamily="18" charset="0"/>
                <a:cs typeface="Times New Roman" panose="02020603050405020304" pitchFamily="18" charset="0"/>
              </a:rPr>
              <a:t> </a:t>
            </a:r>
            <a:r>
              <a:rPr lang="ru-RU" b="1" dirty="0" err="1" smtClean="0">
                <a:solidFill>
                  <a:srgbClr val="FF0000"/>
                </a:solidFill>
                <a:latin typeface="Times New Roman" panose="02020603050405020304" pitchFamily="18" charset="0"/>
                <a:cs typeface="Times New Roman" panose="02020603050405020304" pitchFamily="18" charset="0"/>
              </a:rPr>
              <a:t>көрсетілген</a:t>
            </a:r>
            <a:r>
              <a:rPr lang="ru-RU" b="1" dirty="0" smtClean="0">
                <a:solidFill>
                  <a:srgbClr val="FF0000"/>
                </a:solidFill>
                <a:latin typeface="Times New Roman" panose="02020603050405020304" pitchFamily="18" charset="0"/>
                <a:cs typeface="Times New Roman" panose="02020603050405020304" pitchFamily="18" charset="0"/>
              </a:rPr>
              <a:t> </a:t>
            </a:r>
            <a:r>
              <a:rPr lang="ru-RU" b="1" dirty="0" err="1" smtClean="0">
                <a:solidFill>
                  <a:srgbClr val="FF0000"/>
                </a:solidFill>
                <a:latin typeface="Times New Roman" panose="02020603050405020304" pitchFamily="18" charset="0"/>
                <a:cs typeface="Times New Roman" panose="02020603050405020304" pitchFamily="18" charset="0"/>
              </a:rPr>
              <a:t>тізбеден</a:t>
            </a:r>
            <a:r>
              <a:rPr lang="ru-RU" b="1" dirty="0" smtClean="0">
                <a:solidFill>
                  <a:srgbClr val="FF0000"/>
                </a:solidFill>
                <a:latin typeface="Times New Roman" panose="02020603050405020304" pitchFamily="18" charset="0"/>
                <a:cs typeface="Times New Roman" panose="02020603050405020304" pitchFamily="18" charset="0"/>
              </a:rPr>
              <a:t> </a:t>
            </a:r>
            <a:r>
              <a:rPr lang="ru-RU" b="1" dirty="0" err="1" smtClean="0">
                <a:solidFill>
                  <a:srgbClr val="FF0000"/>
                </a:solidFill>
                <a:latin typeface="Times New Roman" panose="02020603050405020304" pitchFamily="18" charset="0"/>
                <a:cs typeface="Times New Roman" panose="02020603050405020304" pitchFamily="18" charset="0"/>
              </a:rPr>
              <a:t>басқа</a:t>
            </a:r>
            <a:r>
              <a:rPr lang="ru-RU" b="1" dirty="0" smtClean="0">
                <a:solidFill>
                  <a:srgbClr val="FF0000"/>
                </a:solidFill>
                <a:latin typeface="Times New Roman" panose="02020603050405020304" pitchFamily="18" charset="0"/>
                <a:cs typeface="Times New Roman" panose="02020603050405020304" pitchFamily="18" charset="0"/>
              </a:rPr>
              <a:t>  </a:t>
            </a:r>
            <a:r>
              <a:rPr lang="ru-RU" b="1" dirty="0" err="1" smtClean="0">
                <a:solidFill>
                  <a:srgbClr val="FF0000"/>
                </a:solidFill>
                <a:latin typeface="Times New Roman" panose="02020603050405020304" pitchFamily="18" charset="0"/>
                <a:cs typeface="Times New Roman" panose="02020603050405020304" pitchFamily="18" charset="0"/>
              </a:rPr>
              <a:t>құжаттарды</a:t>
            </a:r>
            <a:r>
              <a:rPr lang="ru-RU" b="1" dirty="0" smtClean="0">
                <a:solidFill>
                  <a:srgbClr val="FF0000"/>
                </a:solidFill>
                <a:latin typeface="Times New Roman" panose="02020603050405020304" pitchFamily="18" charset="0"/>
                <a:cs typeface="Times New Roman" panose="02020603050405020304" pitchFamily="18" charset="0"/>
              </a:rPr>
              <a:t> </a:t>
            </a:r>
            <a:r>
              <a:rPr lang="ru-RU" b="1" dirty="0" err="1" smtClean="0">
                <a:solidFill>
                  <a:srgbClr val="FF0000"/>
                </a:solidFill>
                <a:latin typeface="Times New Roman" panose="02020603050405020304" pitchFamily="18" charset="0"/>
                <a:cs typeface="Times New Roman" panose="02020603050405020304" pitchFamily="18" charset="0"/>
              </a:rPr>
              <a:t>тапсыруды</a:t>
            </a:r>
            <a:r>
              <a:rPr lang="ru-RU" b="1" dirty="0" smtClean="0">
                <a:solidFill>
                  <a:srgbClr val="FF0000"/>
                </a:solidFill>
                <a:latin typeface="Times New Roman" panose="02020603050405020304" pitchFamily="18" charset="0"/>
                <a:cs typeface="Times New Roman" panose="02020603050405020304" pitchFamily="18" charset="0"/>
              </a:rPr>
              <a:t> </a:t>
            </a:r>
            <a:r>
              <a:rPr lang="ru-RU" b="1" dirty="0" err="1" smtClean="0">
                <a:solidFill>
                  <a:srgbClr val="FF0000"/>
                </a:solidFill>
                <a:latin typeface="Times New Roman" panose="02020603050405020304" pitchFamily="18" charset="0"/>
                <a:cs typeface="Times New Roman" panose="02020603050405020304" pitchFamily="18" charset="0"/>
              </a:rPr>
              <a:t>талап</a:t>
            </a:r>
            <a:r>
              <a:rPr lang="ru-RU" b="1" dirty="0" smtClean="0">
                <a:solidFill>
                  <a:srgbClr val="FF0000"/>
                </a:solidFill>
                <a:latin typeface="Times New Roman" panose="02020603050405020304" pitchFamily="18" charset="0"/>
                <a:cs typeface="Times New Roman" panose="02020603050405020304" pitchFamily="18" charset="0"/>
              </a:rPr>
              <a:t> </a:t>
            </a:r>
            <a:r>
              <a:rPr lang="ru-RU" b="1" dirty="0" err="1" smtClean="0">
                <a:solidFill>
                  <a:srgbClr val="FF0000"/>
                </a:solidFill>
                <a:latin typeface="Times New Roman" panose="02020603050405020304" pitchFamily="18" charset="0"/>
                <a:cs typeface="Times New Roman" panose="02020603050405020304" pitchFamily="18" charset="0"/>
              </a:rPr>
              <a:t>етуге</a:t>
            </a:r>
            <a:r>
              <a:rPr lang="ru-RU" b="1" dirty="0" smtClean="0">
                <a:solidFill>
                  <a:srgbClr val="FF0000"/>
                </a:solidFill>
                <a:latin typeface="Times New Roman" panose="02020603050405020304" pitchFamily="18" charset="0"/>
                <a:cs typeface="Times New Roman" panose="02020603050405020304" pitchFamily="18" charset="0"/>
              </a:rPr>
              <a:t> </a:t>
            </a:r>
            <a:r>
              <a:rPr lang="ru-RU" b="1" dirty="0" err="1" smtClean="0">
                <a:solidFill>
                  <a:srgbClr val="FF0000"/>
                </a:solidFill>
                <a:latin typeface="Times New Roman" panose="02020603050405020304" pitchFamily="18" charset="0"/>
                <a:cs typeface="Times New Roman" panose="02020603050405020304" pitchFamily="18" charset="0"/>
              </a:rPr>
              <a:t>құқығы</a:t>
            </a:r>
            <a:r>
              <a:rPr lang="ru-RU" b="1" dirty="0" smtClean="0">
                <a:solidFill>
                  <a:srgbClr val="FF0000"/>
                </a:solidFill>
                <a:latin typeface="Times New Roman" panose="02020603050405020304" pitchFamily="18" charset="0"/>
                <a:cs typeface="Times New Roman" panose="02020603050405020304" pitchFamily="18" charset="0"/>
              </a:rPr>
              <a:t> </a:t>
            </a:r>
            <a:r>
              <a:rPr lang="ru-RU" b="1" dirty="0" err="1" smtClean="0">
                <a:solidFill>
                  <a:srgbClr val="FF0000"/>
                </a:solidFill>
                <a:latin typeface="Times New Roman" panose="02020603050405020304" pitchFamily="18" charset="0"/>
                <a:cs typeface="Times New Roman" panose="02020603050405020304" pitchFamily="18" charset="0"/>
              </a:rPr>
              <a:t>жоқ</a:t>
            </a:r>
            <a:r>
              <a:rPr lang="ru-RU" b="1" dirty="0" smtClean="0">
                <a:solidFill>
                  <a:srgbClr val="FF0000"/>
                </a:solidFill>
                <a:latin typeface="Times New Roman" panose="02020603050405020304" pitchFamily="18" charset="0"/>
                <a:cs typeface="Times New Roman" panose="02020603050405020304" pitchFamily="18" charset="0"/>
              </a:rPr>
              <a:t>.</a:t>
            </a:r>
          </a:p>
          <a:p>
            <a:r>
              <a:rPr lang="ru-RU" sz="2400" b="1" dirty="0" smtClean="0">
                <a:latin typeface="Times New Roman" panose="02020603050405020304" pitchFamily="18" charset="0"/>
                <a:cs typeface="Times New Roman" panose="02020603050405020304" pitchFamily="18" charset="0"/>
              </a:rPr>
              <a:t>. </a:t>
            </a:r>
            <a:endParaRPr lang="ru-RU" b="1" dirty="0">
              <a:latin typeface="Times New Roman" panose="02020603050405020304" pitchFamily="18" charset="0"/>
              <a:cs typeface="Times New Roman" panose="02020603050405020304" pitchFamily="18" charset="0"/>
            </a:endParaRPr>
          </a:p>
        </p:txBody>
      </p:sp>
      <p:pic>
        <p:nvPicPr>
          <p:cNvPr id="4" name="Picture 4" descr="https://kcm-kazyna.kz/upload/iblock/80c/80ca126ae32dadb5d508cf421868c2c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309644">
            <a:off x="7489475" y="2430138"/>
            <a:ext cx="1407317" cy="1286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0860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SUS !\Desktop\1591174350_slaj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3507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glyanec124.ru/img/katalog/uzor/y1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288" y="48012"/>
            <a:ext cx="9176229" cy="680998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611560" y="764704"/>
            <a:ext cx="8130189" cy="4401205"/>
          </a:xfrm>
          <a:prstGeom prst="rect">
            <a:avLst/>
          </a:prstGeom>
        </p:spPr>
        <p:txBody>
          <a:bodyPr wrap="square">
            <a:spAutoFit/>
          </a:bodyPr>
          <a:lstStyle/>
          <a:p>
            <a:r>
              <a:rPr lang="kk-KZ" sz="2800" dirty="0">
                <a:latin typeface="Times New Roman" panose="02020603050405020304" pitchFamily="18" charset="0"/>
                <a:cs typeface="Times New Roman" panose="02020603050405020304" pitchFamily="18" charset="0"/>
              </a:rPr>
              <a:t>Б</a:t>
            </a:r>
            <a:r>
              <a:rPr lang="kk-KZ" sz="2800" dirty="0" smtClean="0">
                <a:latin typeface="Times New Roman" panose="02020603050405020304" pitchFamily="18" charset="0"/>
                <a:cs typeface="Times New Roman" panose="02020603050405020304" pitchFamily="18" charset="0"/>
              </a:rPr>
              <a:t>ірінші сынып оқушыларының құжаттарын қабылдау маусымнан бастап емес, одан ертерек – бірінші сәуір мен бірінші тамыз аралығына дейін жалғасады.</a:t>
            </a:r>
            <a:endParaRPr lang="ru-RU" sz="2800" dirty="0" smtClean="0">
              <a:latin typeface="Times New Roman" panose="02020603050405020304" pitchFamily="18" charset="0"/>
              <a:cs typeface="Times New Roman" panose="02020603050405020304" pitchFamily="18" charset="0"/>
            </a:endParaRPr>
          </a:p>
          <a:p>
            <a:r>
              <a:rPr lang="ru-RU" sz="2800" b="1" dirty="0" err="1" smtClean="0">
                <a:latin typeface="Times New Roman" panose="02020603050405020304" pitchFamily="18" charset="0"/>
                <a:cs typeface="Times New Roman" panose="02020603050405020304" pitchFamily="18" charset="0"/>
              </a:rPr>
              <a:t>Мұндай</a:t>
            </a:r>
            <a:r>
              <a:rPr lang="ru-RU" sz="2800" b="1" dirty="0" smtClean="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өзгерістер</a:t>
            </a:r>
            <a:r>
              <a:rPr lang="ru-RU" sz="2800" b="1" dirty="0" smtClean="0">
                <a:latin typeface="Times New Roman" panose="02020603050405020304" pitchFamily="18" charset="0"/>
                <a:cs typeface="Times New Roman" panose="02020603050405020304" pitchFamily="18" charset="0"/>
              </a:rPr>
              <a:t> не </a:t>
            </a:r>
            <a:r>
              <a:rPr lang="ru-RU" sz="2800" b="1" dirty="0" err="1" smtClean="0">
                <a:latin typeface="Times New Roman" panose="02020603050405020304" pitchFamily="18" charset="0"/>
                <a:cs typeface="Times New Roman" panose="02020603050405020304" pitchFamily="18" charset="0"/>
              </a:rPr>
              <a:t>үшін</a:t>
            </a:r>
            <a:r>
              <a:rPr lang="ru-RU" sz="2800" b="1" dirty="0" smtClean="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қажет</a:t>
            </a:r>
            <a:r>
              <a:rPr lang="ru-RU" sz="2800" b="1" dirty="0" smtClean="0">
                <a:latin typeface="Times New Roman" panose="02020603050405020304" pitchFamily="18" charset="0"/>
                <a:cs typeface="Times New Roman" panose="02020603050405020304" pitchFamily="18" charset="0"/>
              </a:rPr>
              <a:t>?</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Біріншіден</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бұл</a:t>
            </a:r>
            <a:r>
              <a:rPr lang="ru-RU" sz="2800" dirty="0" smtClean="0">
                <a:latin typeface="Times New Roman" panose="02020603050405020304" pitchFamily="18" charset="0"/>
                <a:cs typeface="Times New Roman" panose="02020603050405020304" pitchFamily="18" charset="0"/>
              </a:rPr>
              <a:t> – </a:t>
            </a:r>
            <a:r>
              <a:rPr lang="ru-RU" sz="2800" dirty="0" err="1" smtClean="0">
                <a:latin typeface="Times New Roman" panose="02020603050405020304" pitchFamily="18" charset="0"/>
                <a:cs typeface="Times New Roman" panose="02020603050405020304" pitchFamily="18" charset="0"/>
              </a:rPr>
              <a:t>ата-аналар</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үшін</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ыңғайлы</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Олар</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мектепті</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алдын</a:t>
            </a:r>
            <a:r>
              <a:rPr lang="ru-RU" sz="2800" dirty="0" smtClean="0">
                <a:latin typeface="Times New Roman" panose="02020603050405020304" pitchFamily="18" charset="0"/>
                <a:cs typeface="Times New Roman" panose="02020603050405020304" pitchFamily="18" charset="0"/>
              </a:rPr>
              <a:t>-ала </a:t>
            </a:r>
            <a:r>
              <a:rPr lang="ru-RU" sz="2800" dirty="0" err="1" smtClean="0">
                <a:latin typeface="Times New Roman" panose="02020603050405020304" pitchFamily="18" charset="0"/>
                <a:cs typeface="Times New Roman" panose="02020603050405020304" pitchFamily="18" charset="0"/>
              </a:rPr>
              <a:t>анықтап</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оқуға</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түсу</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үшін</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қажетті</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құжаттарын</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мектеп</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ұжымы</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немесе</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өздері</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еңбек</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демалысында</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болған</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уақытта</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емес</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одан</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ертерек</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тапсыра</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алады</a:t>
            </a:r>
            <a:endParaRPr lang="ru-RU" sz="2800" dirty="0">
              <a:latin typeface="Times New Roman" panose="02020603050405020304" pitchFamily="18" charset="0"/>
              <a:cs typeface="Times New Roman" panose="02020603050405020304" pitchFamily="18" charset="0"/>
            </a:endParaRPr>
          </a:p>
        </p:txBody>
      </p:sp>
      <p:pic>
        <p:nvPicPr>
          <p:cNvPr id="8194" name="Picture 2" descr="C:\Users\ASUS !\Desktop\37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4755069"/>
            <a:ext cx="3325164" cy="1627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09506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glyanec124.ru/img/katalog/uzor/y1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748" y="0"/>
            <a:ext cx="9176229" cy="680998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661333" y="487025"/>
            <a:ext cx="7831764" cy="3416320"/>
          </a:xfrm>
          <a:prstGeom prst="rect">
            <a:avLst/>
          </a:prstGeom>
        </p:spPr>
        <p:txBody>
          <a:bodyPr wrap="square">
            <a:spAutoFit/>
          </a:bodyPr>
          <a:lstStyle/>
          <a:p>
            <a:r>
              <a:rPr lang="ru-RU" sz="2400" dirty="0" err="1" smtClean="0">
                <a:latin typeface="Times New Roman" panose="02020603050405020304" pitchFamily="18" charset="0"/>
                <a:cs typeface="Times New Roman" panose="02020603050405020304" pitchFamily="18" charset="0"/>
              </a:rPr>
              <a:t>Білім</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және</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ғылым</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министрлігінің</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болжамынша</a:t>
            </a:r>
            <a:r>
              <a:rPr lang="ru-RU" sz="2400" dirty="0" smtClean="0">
                <a:latin typeface="Times New Roman" panose="02020603050405020304" pitchFamily="18" charset="0"/>
                <a:cs typeface="Times New Roman" panose="02020603050405020304" pitchFamily="18" charset="0"/>
              </a:rPr>
              <a:t>,</a:t>
            </a:r>
            <a:r>
              <a:rPr lang="ru-RU" sz="2400" b="1" dirty="0" smtClean="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2021-2022 </a:t>
            </a:r>
            <a:r>
              <a:rPr lang="ru-RU" sz="2400" dirty="0" err="1" smtClean="0">
                <a:latin typeface="Times New Roman" panose="02020603050405020304" pitchFamily="18" charset="0"/>
                <a:cs typeface="Times New Roman" panose="02020603050405020304" pitchFamily="18" charset="0"/>
              </a:rPr>
              <a:t>оқу</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жылында</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елімізде</a:t>
            </a:r>
            <a:r>
              <a:rPr lang="ru-RU" sz="2400" dirty="0" smtClean="0">
                <a:latin typeface="Times New Roman" panose="02020603050405020304" pitchFamily="18" charset="0"/>
                <a:cs typeface="Times New Roman" panose="02020603050405020304" pitchFamily="18" charset="0"/>
              </a:rPr>
              <a:t> 340 </a:t>
            </a:r>
            <a:r>
              <a:rPr lang="ru-RU" sz="2400" dirty="0" err="1" smtClean="0">
                <a:latin typeface="Times New Roman" panose="02020603050405020304" pitchFamily="18" charset="0"/>
                <a:cs typeface="Times New Roman" panose="02020603050405020304" pitchFamily="18" charset="0"/>
              </a:rPr>
              <a:t>мыңнан</a:t>
            </a:r>
            <a:r>
              <a:rPr lang="ru-RU" sz="2400" dirty="0" smtClean="0">
                <a:latin typeface="Times New Roman" panose="02020603050405020304" pitchFamily="18" charset="0"/>
                <a:cs typeface="Times New Roman" panose="02020603050405020304" pitchFamily="18" charset="0"/>
              </a:rPr>
              <a:t> аса бала </a:t>
            </a:r>
            <a:r>
              <a:rPr lang="ru-RU" sz="2400" dirty="0" err="1" smtClean="0">
                <a:latin typeface="Times New Roman" panose="02020603050405020304" pitchFamily="18" charset="0"/>
                <a:cs typeface="Times New Roman" panose="02020603050405020304" pitchFamily="18" charset="0"/>
              </a:rPr>
              <a:t>мектеп</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табылдырығын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аттайды</a:t>
            </a:r>
            <a:r>
              <a:rPr lang="ru-RU"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Бастауыш</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білімнің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жалпы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оқу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бағдарламаларын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іске</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асыратын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білім</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беру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ұйымдары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дайындық</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деңгейіне</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қарамастан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білім</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беру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ұйымы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қызмет</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көрсететін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аумақта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тұратын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барлық</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балалардың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қолжетімділігін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қамтамасыз</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ете</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отырып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алты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жастағы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және</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күнтізбелік</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жылда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алты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жасқа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толатын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балаларды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бірінші</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сыныпқа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қабылдауды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қамтамасыз</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етеді</a:t>
            </a:r>
            <a:r>
              <a:rPr lang="en-US"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639701" y="3903344"/>
            <a:ext cx="8215776" cy="2954655"/>
          </a:xfrm>
          <a:prstGeom prst="rect">
            <a:avLst/>
          </a:prstGeom>
        </p:spPr>
        <p:txBody>
          <a:bodyPr wrap="square">
            <a:spAutoFit/>
          </a:bodyPr>
          <a:lstStyle/>
          <a:p>
            <a:r>
              <a:rPr lang="ru-RU" sz="2400" dirty="0" err="1" smtClean="0">
                <a:latin typeface="Times New Roman" panose="02020603050405020304" pitchFamily="18" charset="0"/>
                <a:cs typeface="Times New Roman" panose="02020603050405020304" pitchFamily="18" charset="0"/>
              </a:rPr>
              <a:t>Ережеге</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сәйкес</a:t>
            </a:r>
            <a:r>
              <a:rPr lang="ru-RU" sz="2400" dirty="0" smtClean="0">
                <a:latin typeface="Times New Roman" panose="02020603050405020304" pitchFamily="18" charset="0"/>
                <a:cs typeface="Times New Roman" panose="02020603050405020304" pitchFamily="18" charset="0"/>
              </a:rPr>
              <a:t>, 1-сыныпқа </a:t>
            </a:r>
            <a:r>
              <a:rPr lang="ru-RU" sz="2400" dirty="0" err="1" smtClean="0">
                <a:latin typeface="Times New Roman" panose="02020603050405020304" pitchFamily="18" charset="0"/>
                <a:cs typeface="Times New Roman" panose="02020603050405020304" pitchFamily="18" charset="0"/>
              </a:rPr>
              <a:t>қабылдау</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кезінде</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құжаттар</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алдымен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мектептің</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қызмет</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көрсету</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аумағынан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алғашқы</a:t>
            </a:r>
            <a:r>
              <a:rPr lang="ru-RU" sz="2400" dirty="0" smtClean="0">
                <a:latin typeface="Times New Roman" panose="02020603050405020304" pitchFamily="18" charset="0"/>
                <a:cs typeface="Times New Roman" panose="02020603050405020304" pitchFamily="18" charset="0"/>
              </a:rPr>
              <a:t> 3 </a:t>
            </a:r>
            <a:r>
              <a:rPr lang="ru-RU" sz="2400" dirty="0" err="1" smtClean="0">
                <a:latin typeface="Times New Roman" panose="02020603050405020304" pitchFamily="18" charset="0"/>
                <a:cs typeface="Times New Roman" panose="02020603050405020304" pitchFamily="18" charset="0"/>
              </a:rPr>
              <a:t>өтініш</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берушіден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тіркелу</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орны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бойынша</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қабылданады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Одан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кейін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басқа</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шағын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учаскеден</a:t>
            </a:r>
            <a:r>
              <a:rPr lang="ru-RU" sz="2400" dirty="0" smtClean="0">
                <a:latin typeface="Times New Roman" panose="02020603050405020304" pitchFamily="18" charset="0"/>
                <a:cs typeface="Times New Roman" panose="02020603050405020304" pitchFamily="18" charset="0"/>
              </a:rPr>
              <a:t> 1 </a:t>
            </a:r>
            <a:r>
              <a:rPr lang="ru-RU" sz="2400" dirty="0" err="1" smtClean="0">
                <a:latin typeface="Times New Roman" panose="02020603050405020304" pitchFamily="18" charset="0"/>
                <a:cs typeface="Times New Roman" panose="02020603050405020304" pitchFamily="18" charset="0"/>
              </a:rPr>
              <a:t>өтініш</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берушіден</a:t>
            </a:r>
            <a:r>
              <a:rPr lang="ru-RU" sz="2400" dirty="0" smtClean="0">
                <a:latin typeface="Times New Roman" panose="02020603050405020304" pitchFamily="18" charset="0"/>
                <a:cs typeface="Times New Roman" panose="02020603050405020304" pitchFamily="18" charset="0"/>
              </a:rPr>
              <a:t> (3:1 </a:t>
            </a:r>
            <a:r>
              <a:rPr lang="ru-RU" sz="2400" dirty="0" err="1" smtClean="0">
                <a:latin typeface="Times New Roman" panose="02020603050405020304" pitchFamily="18" charset="0"/>
                <a:cs typeface="Times New Roman" panose="02020603050405020304" pitchFamily="18" charset="0"/>
              </a:rPr>
              <a:t>қағидаты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бойынша</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қабылданады</a:t>
            </a:r>
            <a:r>
              <a:rPr lang="ru-RU" sz="2400" dirty="0" smtClean="0">
                <a:latin typeface="Times New Roman" panose="02020603050405020304" pitchFamily="18" charset="0"/>
                <a:cs typeface="Times New Roman" panose="02020603050405020304" pitchFamily="18" charset="0"/>
              </a:rPr>
              <a:t>.</a:t>
            </a:r>
          </a:p>
          <a:p>
            <a:r>
              <a:rPr lang="ru-RU" sz="2400" dirty="0" smtClean="0">
                <a:latin typeface="Times New Roman" panose="02020603050405020304" pitchFamily="18" charset="0"/>
                <a:cs typeface="Times New Roman" panose="02020603050405020304" pitchFamily="18" charset="0"/>
              </a:rPr>
              <a:t>Гимназия, </a:t>
            </a:r>
            <a:r>
              <a:rPr lang="ru-RU" sz="2400" dirty="0" err="1" smtClean="0">
                <a:latin typeface="Times New Roman" panose="02020603050405020304" pitchFamily="18" charset="0"/>
                <a:cs typeface="Times New Roman" panose="02020603050405020304" pitchFamily="18" charset="0"/>
              </a:rPr>
              <a:t>лицейлерден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басқа</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мектептердің</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барлығы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балаларды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мектепке</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емтиханысыз</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қабылдайды</a:t>
            </a:r>
            <a:r>
              <a:rPr lang="ru-RU" sz="2400" dirty="0" smtClean="0">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2008476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glyanec124.ru/img/katalog/uzor/y10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 y="48012"/>
            <a:ext cx="9176229" cy="680998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744760" y="764704"/>
            <a:ext cx="7813376" cy="4031873"/>
          </a:xfrm>
          <a:prstGeom prst="rect">
            <a:avLst/>
          </a:prstGeom>
        </p:spPr>
        <p:txBody>
          <a:bodyPr wrap="square">
            <a:spAutoFit/>
          </a:bodyPr>
          <a:lstStyle/>
          <a:p>
            <a:r>
              <a:rPr lang="ru-RU" sz="3200" dirty="0" err="1">
                <a:latin typeface="Times New Roman" panose="02020603050405020304" pitchFamily="18" charset="0"/>
                <a:cs typeface="Times New Roman" panose="02020603050405020304" pitchFamily="18" charset="0"/>
              </a:rPr>
              <a:t>Оқушыларды</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бір</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мектептен</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екіншісіне</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ауыстыру</a:t>
            </a:r>
            <a:r>
              <a:rPr lang="ru-RU" sz="3200" dirty="0">
                <a:latin typeface="Times New Roman" panose="02020603050405020304" pitchFamily="18" charset="0"/>
                <a:cs typeface="Times New Roman" panose="02020603050405020304" pitchFamily="18" charset="0"/>
              </a:rPr>
              <a:t> да </a:t>
            </a:r>
            <a:r>
              <a:rPr lang="ru-RU" sz="3200" dirty="0" err="1">
                <a:latin typeface="Times New Roman" panose="02020603050405020304" pitchFamily="18" charset="0"/>
                <a:cs typeface="Times New Roman" panose="02020603050405020304" pitchFamily="18" charset="0"/>
              </a:rPr>
              <a:t>жаңа</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форматта</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жүргізіледі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ол</a:t>
            </a:r>
            <a:r>
              <a:rPr lang="ru-RU" sz="3200" dirty="0">
                <a:latin typeface="Times New Roman" panose="02020603050405020304" pitchFamily="18" charset="0"/>
                <a:cs typeface="Times New Roman" panose="02020603050405020304" pitchFamily="18" charset="0"/>
              </a:rPr>
              <a:t> процесс те </a:t>
            </a:r>
            <a:r>
              <a:rPr lang="ru-RU" sz="3200" dirty="0" err="1">
                <a:latin typeface="Times New Roman" panose="02020603050405020304" pitchFamily="18" charset="0"/>
                <a:cs typeface="Times New Roman" panose="02020603050405020304" pitchFamily="18" charset="0"/>
              </a:rPr>
              <a:t>автоматтандырылады</a:t>
            </a:r>
            <a:r>
              <a:rPr lang="ru-RU" sz="3200" dirty="0">
                <a:latin typeface="Times New Roman" panose="02020603050405020304" pitchFamily="18" charset="0"/>
                <a:cs typeface="Times New Roman" panose="02020603050405020304" pitchFamily="18" charset="0"/>
              </a:rPr>
              <a:t>.</a:t>
            </a:r>
          </a:p>
          <a:p>
            <a:r>
              <a:rPr lang="ru-RU" sz="3200" dirty="0" err="1">
                <a:latin typeface="Times New Roman" panose="02020603050405020304" pitchFamily="18" charset="0"/>
                <a:cs typeface="Times New Roman" panose="02020603050405020304" pitchFamily="18" charset="0"/>
              </a:rPr>
              <a:t>Яғни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ата-аналарға</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бір</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мектептен</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екінші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мектепке</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барудың</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қажеті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болмайды</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және</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қағаз</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түрінде</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құжаттарды</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тапсырудың</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ескі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мектептен</a:t>
            </a:r>
            <a:r>
              <a:rPr lang="ru-RU" sz="3200" dirty="0">
                <a:latin typeface="Times New Roman" panose="02020603050405020304" pitchFamily="18" charset="0"/>
                <a:cs typeface="Times New Roman" panose="02020603050405020304" pitchFamily="18" charset="0"/>
              </a:rPr>
              <a:t> кету </a:t>
            </a:r>
            <a:r>
              <a:rPr lang="ru-RU" sz="3200" dirty="0" err="1">
                <a:latin typeface="Times New Roman" panose="02020603050405020304" pitchFamily="18" charset="0"/>
                <a:cs typeface="Times New Roman" panose="02020603050405020304" pitchFamily="18" charset="0"/>
              </a:rPr>
              <a:t>түбіртегін</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одан</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кейін</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келу</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түбіртегін</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ресімдеудің</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қажеті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жо</a:t>
            </a:r>
            <a:r>
              <a:rPr lang="ru-RU" sz="2800" dirty="0" err="1">
                <a:latin typeface="Times New Roman" panose="02020603050405020304" pitchFamily="18" charset="0"/>
                <a:cs typeface="Times New Roman" panose="02020603050405020304" pitchFamily="18" charset="0"/>
              </a:rPr>
              <a:t>қ</a:t>
            </a:r>
            <a:r>
              <a:rPr lang="ru-RU" sz="2800" dirty="0">
                <a:latin typeface="Times New Roman" panose="02020603050405020304" pitchFamily="18" charset="0"/>
                <a:cs typeface="Times New Roman" panose="02020603050405020304" pitchFamily="18" charset="0"/>
              </a:rPr>
              <a:t>. </a:t>
            </a:r>
          </a:p>
        </p:txBody>
      </p:sp>
      <p:pic>
        <p:nvPicPr>
          <p:cNvPr id="2050" name="Picture 2" descr="C:\Users\ASUS !\Desktop\Безымянный111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9813" y="4828498"/>
            <a:ext cx="3918371" cy="1480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098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319</TotalTime>
  <Words>558</Words>
  <Application>Microsoft Office PowerPoint</Application>
  <PresentationFormat>Экран (4:3)</PresentationFormat>
  <Paragraphs>30</Paragraphs>
  <Slides>11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ASUS !</dc:creator>
  <cp:lastModifiedBy>ASUS !</cp:lastModifiedBy>
  <cp:revision>53</cp:revision>
  <dcterms:created xsi:type="dcterms:W3CDTF">2021-04-07T16:33:49Z</dcterms:created>
  <dcterms:modified xsi:type="dcterms:W3CDTF">2021-04-08T08:47:40Z</dcterms:modified>
</cp:coreProperties>
</file>