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0"/>
  </p:notesMasterIdLst>
  <p:sldIdLst>
    <p:sldId id="258" r:id="rId2"/>
    <p:sldId id="265" r:id="rId3"/>
    <p:sldId id="259" r:id="rId4"/>
    <p:sldId id="278" r:id="rId5"/>
    <p:sldId id="266" r:id="rId6"/>
    <p:sldId id="264" r:id="rId7"/>
    <p:sldId id="268" r:id="rId8"/>
    <p:sldId id="267" r:id="rId9"/>
    <p:sldId id="269" r:id="rId10"/>
    <p:sldId id="273" r:id="rId11"/>
    <p:sldId id="272" r:id="rId12"/>
    <p:sldId id="262" r:id="rId13"/>
    <p:sldId id="274" r:id="rId14"/>
    <p:sldId id="275" r:id="rId15"/>
    <p:sldId id="276" r:id="rId16"/>
    <p:sldId id="277" r:id="rId17"/>
    <p:sldId id="257" r:id="rId18"/>
    <p:sldId id="280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D61B60-A79A-4FE3-8ED4-2835BE5CBB70}" type="doc">
      <dgm:prSet loTypeId="urn:microsoft.com/office/officeart/2009/3/layout/StepUpProcess" loCatId="process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ru-RU"/>
        </a:p>
      </dgm:t>
    </dgm:pt>
    <dgm:pt modelId="{14783940-92EF-4791-B959-BBC71AEBB64F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наблюдение</a:t>
          </a:r>
          <a:endParaRPr lang="ru-RU" dirty="0">
            <a:latin typeface="+mn-lt"/>
          </a:endParaRPr>
        </a:p>
      </dgm:t>
    </dgm:pt>
    <dgm:pt modelId="{9E3F1E08-2920-4189-833C-938CB01797C4}" type="parTrans" cxnId="{237229CF-7710-479D-8878-21CA9622A39F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AD0EF5E8-0A1D-4EB4-87B7-D9B433657BE4}" type="sibTrans" cxnId="{237229CF-7710-479D-8878-21CA9622A39F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C4CE072D-9734-4A67-90D6-A557FE2A8DA9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«проба воды»</a:t>
          </a:r>
        </a:p>
      </dgm:t>
    </dgm:pt>
    <dgm:pt modelId="{822D4BFB-542C-47A6-8280-44940E238A42}" type="parTrans" cxnId="{C0671D17-0F70-4E32-8E2D-D92A5B914E04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55E96719-D634-4F1D-8DB6-CC1BCCC51F0C}" type="sibTrans" cxnId="{C0671D17-0F70-4E32-8E2D-D92A5B914E04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6AFD5225-96CB-440D-913D-02D5E2E5555E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переход к действиям</a:t>
          </a:r>
        </a:p>
      </dgm:t>
    </dgm:pt>
    <dgm:pt modelId="{56535A81-CBCC-40FC-BF6C-4B620DD3A63C}" type="parTrans" cxnId="{9EBDA54C-C198-4737-A39C-6428451690CC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4ADD74CF-807D-4392-90BE-36C2C02E65CC}" type="sibTrans" cxnId="{9EBDA54C-C198-4737-A39C-6428451690CC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7473911F-8F1A-4539-90D7-71996F03F335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обострение угроз</a:t>
          </a:r>
        </a:p>
      </dgm:t>
    </dgm:pt>
    <dgm:pt modelId="{5D8EC1A7-3B6E-4EFB-A656-C500D8CF8712}" type="parTrans" cxnId="{D2B32F7A-04F6-469D-8C4A-A235A4FB4EBB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E991676C-140F-40C7-9A46-4FC7DD844A5B}" type="sibTrans" cxnId="{D2B32F7A-04F6-469D-8C4A-A235A4FB4EBB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7902314C-A02C-4F96-887B-B4B386C52158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формирование ситуации</a:t>
          </a:r>
          <a:endParaRPr lang="ru-RU" dirty="0">
            <a:solidFill>
              <a:schemeClr val="tx1"/>
            </a:solidFill>
            <a:latin typeface="+mn-lt"/>
            <a:cs typeface="Times New Roman" pitchFamily="18" charset="0"/>
          </a:endParaRPr>
        </a:p>
      </dgm:t>
    </dgm:pt>
    <dgm:pt modelId="{B0AB576F-117C-4CDA-A210-CBC141BA43D2}" type="parTrans" cxnId="{27EC0F90-3F75-458E-AA23-0F706E390E5E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28F05BC1-D5E9-4E16-A9E6-2CADB347775C}" type="sibTrans" cxnId="{27EC0F90-3F75-458E-AA23-0F706E390E5E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135F3815-BEB7-4E6E-9846-5667DABAE969}" type="pres">
      <dgm:prSet presAssocID="{9ED61B60-A79A-4FE3-8ED4-2835BE5CBB70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031A5B29-C549-43EB-92C7-C7AC392E9F08}" type="pres">
      <dgm:prSet presAssocID="{14783940-92EF-4791-B959-BBC71AEBB64F}" presName="composite" presStyleCnt="0"/>
      <dgm:spPr/>
    </dgm:pt>
    <dgm:pt modelId="{A115EB42-611A-4B8F-89E6-F40EDA98EEE9}" type="pres">
      <dgm:prSet presAssocID="{14783940-92EF-4791-B959-BBC71AEBB64F}" presName="LShape" presStyleLbl="alignNode1" presStyleIdx="0" presStyleCnt="9"/>
      <dgm:spPr/>
    </dgm:pt>
    <dgm:pt modelId="{62FB983B-175F-4D64-BD2C-8B1C5260D648}" type="pres">
      <dgm:prSet presAssocID="{14783940-92EF-4791-B959-BBC71AEBB64F}" presName="ParentText" presStyleLbl="revTx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D11480-0F3B-4302-B859-D3F6E29078B8}" type="pres">
      <dgm:prSet presAssocID="{14783940-92EF-4791-B959-BBC71AEBB64F}" presName="Triangle" presStyleLbl="alignNode1" presStyleIdx="1" presStyleCnt="9"/>
      <dgm:spPr/>
    </dgm:pt>
    <dgm:pt modelId="{A227A535-3657-4A96-ABDC-90BAC60C56C2}" type="pres">
      <dgm:prSet presAssocID="{AD0EF5E8-0A1D-4EB4-87B7-D9B433657BE4}" presName="sibTrans" presStyleCnt="0"/>
      <dgm:spPr/>
    </dgm:pt>
    <dgm:pt modelId="{1D65C754-66C6-4401-9D39-24CB9265101E}" type="pres">
      <dgm:prSet presAssocID="{AD0EF5E8-0A1D-4EB4-87B7-D9B433657BE4}" presName="space" presStyleCnt="0"/>
      <dgm:spPr/>
    </dgm:pt>
    <dgm:pt modelId="{1A0997C3-F956-4E9F-9671-EDBABC15E77B}" type="pres">
      <dgm:prSet presAssocID="{C4CE072D-9734-4A67-90D6-A557FE2A8DA9}" presName="composite" presStyleCnt="0"/>
      <dgm:spPr/>
    </dgm:pt>
    <dgm:pt modelId="{45F12ECA-B89C-4C7B-8671-56EE7F112C3F}" type="pres">
      <dgm:prSet presAssocID="{C4CE072D-9734-4A67-90D6-A557FE2A8DA9}" presName="LShape" presStyleLbl="alignNode1" presStyleIdx="2" presStyleCnt="9"/>
      <dgm:spPr/>
    </dgm:pt>
    <dgm:pt modelId="{0FC54A47-1046-4D0E-B921-A1FC8DEB9462}" type="pres">
      <dgm:prSet presAssocID="{C4CE072D-9734-4A67-90D6-A557FE2A8DA9}" presName="ParentText" presStyleLbl="revTx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1C574C-8189-43FD-AB17-D74FB9F9E45B}" type="pres">
      <dgm:prSet presAssocID="{C4CE072D-9734-4A67-90D6-A557FE2A8DA9}" presName="Triangle" presStyleLbl="alignNode1" presStyleIdx="3" presStyleCnt="9"/>
      <dgm:spPr/>
    </dgm:pt>
    <dgm:pt modelId="{F77DC8C6-84B9-4BBA-8623-A49ADB91CA6A}" type="pres">
      <dgm:prSet presAssocID="{55E96719-D634-4F1D-8DB6-CC1BCCC51F0C}" presName="sibTrans" presStyleCnt="0"/>
      <dgm:spPr/>
    </dgm:pt>
    <dgm:pt modelId="{3FE1BD91-53FF-439E-BB8D-0FDE8D785F2C}" type="pres">
      <dgm:prSet presAssocID="{55E96719-D634-4F1D-8DB6-CC1BCCC51F0C}" presName="space" presStyleCnt="0"/>
      <dgm:spPr/>
    </dgm:pt>
    <dgm:pt modelId="{3D96C096-FC99-4E18-97DA-B80AA0AA7D26}" type="pres">
      <dgm:prSet presAssocID="{6AFD5225-96CB-440D-913D-02D5E2E5555E}" presName="composite" presStyleCnt="0"/>
      <dgm:spPr/>
    </dgm:pt>
    <dgm:pt modelId="{2565F41C-1EB9-4415-9EB1-81EE932FD353}" type="pres">
      <dgm:prSet presAssocID="{6AFD5225-96CB-440D-913D-02D5E2E5555E}" presName="LShape" presStyleLbl="alignNode1" presStyleIdx="4" presStyleCnt="9"/>
      <dgm:spPr/>
    </dgm:pt>
    <dgm:pt modelId="{9C918204-7282-450C-9909-A99999280679}" type="pres">
      <dgm:prSet presAssocID="{6AFD5225-96CB-440D-913D-02D5E2E5555E}" presName="ParentText" presStyleLbl="revTx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1E3B14-C693-4679-BB12-61F826596FF2}" type="pres">
      <dgm:prSet presAssocID="{6AFD5225-96CB-440D-913D-02D5E2E5555E}" presName="Triangle" presStyleLbl="alignNode1" presStyleIdx="5" presStyleCnt="9"/>
      <dgm:spPr/>
    </dgm:pt>
    <dgm:pt modelId="{C2B04A05-C68E-4DBD-9E69-D42479A5E1BE}" type="pres">
      <dgm:prSet presAssocID="{4ADD74CF-807D-4392-90BE-36C2C02E65CC}" presName="sibTrans" presStyleCnt="0"/>
      <dgm:spPr/>
    </dgm:pt>
    <dgm:pt modelId="{F0206746-2763-4C46-945F-BC0BDF130DFB}" type="pres">
      <dgm:prSet presAssocID="{4ADD74CF-807D-4392-90BE-36C2C02E65CC}" presName="space" presStyleCnt="0"/>
      <dgm:spPr/>
    </dgm:pt>
    <dgm:pt modelId="{A2BFAFF8-6A73-4F90-9CD4-7797B087B64D}" type="pres">
      <dgm:prSet presAssocID="{7473911F-8F1A-4539-90D7-71996F03F335}" presName="composite" presStyleCnt="0"/>
      <dgm:spPr/>
    </dgm:pt>
    <dgm:pt modelId="{B7A9F426-FBF3-4CB6-9EF7-2890133EEE84}" type="pres">
      <dgm:prSet presAssocID="{7473911F-8F1A-4539-90D7-71996F03F335}" presName="LShape" presStyleLbl="alignNode1" presStyleIdx="6" presStyleCnt="9"/>
      <dgm:spPr/>
    </dgm:pt>
    <dgm:pt modelId="{D1A34F7F-6EF7-4AD3-8DCC-F8139023B9F3}" type="pres">
      <dgm:prSet presAssocID="{7473911F-8F1A-4539-90D7-71996F03F335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D2F14C-684D-4939-9B6D-B1F68D50B8BD}" type="pres">
      <dgm:prSet presAssocID="{7473911F-8F1A-4539-90D7-71996F03F335}" presName="Triangle" presStyleLbl="alignNode1" presStyleIdx="7" presStyleCnt="9"/>
      <dgm:spPr/>
    </dgm:pt>
    <dgm:pt modelId="{8B788FC0-3F33-443A-AA63-46CBCFDF1F4A}" type="pres">
      <dgm:prSet presAssocID="{E991676C-140F-40C7-9A46-4FC7DD844A5B}" presName="sibTrans" presStyleCnt="0"/>
      <dgm:spPr/>
    </dgm:pt>
    <dgm:pt modelId="{22A74928-8197-4EA3-B03C-2D9DA6D0DD62}" type="pres">
      <dgm:prSet presAssocID="{E991676C-140F-40C7-9A46-4FC7DD844A5B}" presName="space" presStyleCnt="0"/>
      <dgm:spPr/>
    </dgm:pt>
    <dgm:pt modelId="{6D158352-A085-4D25-97F8-FCB050BD653A}" type="pres">
      <dgm:prSet presAssocID="{7902314C-A02C-4F96-887B-B4B386C52158}" presName="composite" presStyleCnt="0"/>
      <dgm:spPr/>
    </dgm:pt>
    <dgm:pt modelId="{09FB6762-7EC0-4F79-B22E-55411A8EDD18}" type="pres">
      <dgm:prSet presAssocID="{7902314C-A02C-4F96-887B-B4B386C52158}" presName="LShape" presStyleLbl="alignNode1" presStyleIdx="8" presStyleCnt="9"/>
      <dgm:spPr/>
    </dgm:pt>
    <dgm:pt modelId="{7B1766B4-66C1-4AEE-857D-5241265AD81C}" type="pres">
      <dgm:prSet presAssocID="{7902314C-A02C-4F96-887B-B4B386C52158}" presName="ParentText" presStyleLbl="revTx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37229CF-7710-479D-8878-21CA9622A39F}" srcId="{9ED61B60-A79A-4FE3-8ED4-2835BE5CBB70}" destId="{14783940-92EF-4791-B959-BBC71AEBB64F}" srcOrd="0" destOrd="0" parTransId="{9E3F1E08-2920-4189-833C-938CB01797C4}" sibTransId="{AD0EF5E8-0A1D-4EB4-87B7-D9B433657BE4}"/>
    <dgm:cxn modelId="{E8DD10BC-C2B8-459E-9F03-E404B894ABC3}" type="presOf" srcId="{7473911F-8F1A-4539-90D7-71996F03F335}" destId="{D1A34F7F-6EF7-4AD3-8DCC-F8139023B9F3}" srcOrd="0" destOrd="0" presId="urn:microsoft.com/office/officeart/2009/3/layout/StepUpProcess"/>
    <dgm:cxn modelId="{C0671D17-0F70-4E32-8E2D-D92A5B914E04}" srcId="{9ED61B60-A79A-4FE3-8ED4-2835BE5CBB70}" destId="{C4CE072D-9734-4A67-90D6-A557FE2A8DA9}" srcOrd="1" destOrd="0" parTransId="{822D4BFB-542C-47A6-8280-44940E238A42}" sibTransId="{55E96719-D634-4F1D-8DB6-CC1BCCC51F0C}"/>
    <dgm:cxn modelId="{8F9AD793-D0F4-48AE-8C03-6B95B493A1E5}" type="presOf" srcId="{14783940-92EF-4791-B959-BBC71AEBB64F}" destId="{62FB983B-175F-4D64-BD2C-8B1C5260D648}" srcOrd="0" destOrd="0" presId="urn:microsoft.com/office/officeart/2009/3/layout/StepUpProcess"/>
    <dgm:cxn modelId="{D2B32F7A-04F6-469D-8C4A-A235A4FB4EBB}" srcId="{9ED61B60-A79A-4FE3-8ED4-2835BE5CBB70}" destId="{7473911F-8F1A-4539-90D7-71996F03F335}" srcOrd="3" destOrd="0" parTransId="{5D8EC1A7-3B6E-4EFB-A656-C500D8CF8712}" sibTransId="{E991676C-140F-40C7-9A46-4FC7DD844A5B}"/>
    <dgm:cxn modelId="{9EBDA54C-C198-4737-A39C-6428451690CC}" srcId="{9ED61B60-A79A-4FE3-8ED4-2835BE5CBB70}" destId="{6AFD5225-96CB-440D-913D-02D5E2E5555E}" srcOrd="2" destOrd="0" parTransId="{56535A81-CBCC-40FC-BF6C-4B620DD3A63C}" sibTransId="{4ADD74CF-807D-4392-90BE-36C2C02E65CC}"/>
    <dgm:cxn modelId="{27EC0F90-3F75-458E-AA23-0F706E390E5E}" srcId="{9ED61B60-A79A-4FE3-8ED4-2835BE5CBB70}" destId="{7902314C-A02C-4F96-887B-B4B386C52158}" srcOrd="4" destOrd="0" parTransId="{B0AB576F-117C-4CDA-A210-CBC141BA43D2}" sibTransId="{28F05BC1-D5E9-4E16-A9E6-2CADB347775C}"/>
    <dgm:cxn modelId="{2827A0F7-602F-4FCE-A411-9553CDCD5ADE}" type="presOf" srcId="{9ED61B60-A79A-4FE3-8ED4-2835BE5CBB70}" destId="{135F3815-BEB7-4E6E-9846-5667DABAE969}" srcOrd="0" destOrd="0" presId="urn:microsoft.com/office/officeart/2009/3/layout/StepUpProcess"/>
    <dgm:cxn modelId="{9E18C123-0D5C-4608-AC4F-BD297AA85DAA}" type="presOf" srcId="{C4CE072D-9734-4A67-90D6-A557FE2A8DA9}" destId="{0FC54A47-1046-4D0E-B921-A1FC8DEB9462}" srcOrd="0" destOrd="0" presId="urn:microsoft.com/office/officeart/2009/3/layout/StepUpProcess"/>
    <dgm:cxn modelId="{86B3CF45-9B2B-48D3-A13D-FFE17031C3CE}" type="presOf" srcId="{6AFD5225-96CB-440D-913D-02D5E2E5555E}" destId="{9C918204-7282-450C-9909-A99999280679}" srcOrd="0" destOrd="0" presId="urn:microsoft.com/office/officeart/2009/3/layout/StepUpProcess"/>
    <dgm:cxn modelId="{C9C5C14D-6072-467E-BD97-0839F81E0C3B}" type="presOf" srcId="{7902314C-A02C-4F96-887B-B4B386C52158}" destId="{7B1766B4-66C1-4AEE-857D-5241265AD81C}" srcOrd="0" destOrd="0" presId="urn:microsoft.com/office/officeart/2009/3/layout/StepUpProcess"/>
    <dgm:cxn modelId="{CA41A539-6903-4D71-AD59-07BD493AE71D}" type="presParOf" srcId="{135F3815-BEB7-4E6E-9846-5667DABAE969}" destId="{031A5B29-C549-43EB-92C7-C7AC392E9F08}" srcOrd="0" destOrd="0" presId="urn:microsoft.com/office/officeart/2009/3/layout/StepUpProcess"/>
    <dgm:cxn modelId="{2D331D4E-77CB-4EB0-B1F2-36DD3080FCA5}" type="presParOf" srcId="{031A5B29-C549-43EB-92C7-C7AC392E9F08}" destId="{A115EB42-611A-4B8F-89E6-F40EDA98EEE9}" srcOrd="0" destOrd="0" presId="urn:microsoft.com/office/officeart/2009/3/layout/StepUpProcess"/>
    <dgm:cxn modelId="{DD249CDD-D45C-4986-AAD7-53525649DDC4}" type="presParOf" srcId="{031A5B29-C549-43EB-92C7-C7AC392E9F08}" destId="{62FB983B-175F-4D64-BD2C-8B1C5260D648}" srcOrd="1" destOrd="0" presId="urn:microsoft.com/office/officeart/2009/3/layout/StepUpProcess"/>
    <dgm:cxn modelId="{0D48A851-9589-4938-A344-6524A3122834}" type="presParOf" srcId="{031A5B29-C549-43EB-92C7-C7AC392E9F08}" destId="{78D11480-0F3B-4302-B859-D3F6E29078B8}" srcOrd="2" destOrd="0" presId="urn:microsoft.com/office/officeart/2009/3/layout/StepUpProcess"/>
    <dgm:cxn modelId="{41B1C4A1-2CC7-4955-B982-EB044281D699}" type="presParOf" srcId="{135F3815-BEB7-4E6E-9846-5667DABAE969}" destId="{A227A535-3657-4A96-ABDC-90BAC60C56C2}" srcOrd="1" destOrd="0" presId="urn:microsoft.com/office/officeart/2009/3/layout/StepUpProcess"/>
    <dgm:cxn modelId="{CF9FEF95-8A63-463D-AC20-9BE1F830A36C}" type="presParOf" srcId="{A227A535-3657-4A96-ABDC-90BAC60C56C2}" destId="{1D65C754-66C6-4401-9D39-24CB9265101E}" srcOrd="0" destOrd="0" presId="urn:microsoft.com/office/officeart/2009/3/layout/StepUpProcess"/>
    <dgm:cxn modelId="{2BF2BCB4-94B9-4379-A954-2C12A68E9FD4}" type="presParOf" srcId="{135F3815-BEB7-4E6E-9846-5667DABAE969}" destId="{1A0997C3-F956-4E9F-9671-EDBABC15E77B}" srcOrd="2" destOrd="0" presId="urn:microsoft.com/office/officeart/2009/3/layout/StepUpProcess"/>
    <dgm:cxn modelId="{15D31519-841C-4532-A9AA-69BFD7B47F12}" type="presParOf" srcId="{1A0997C3-F956-4E9F-9671-EDBABC15E77B}" destId="{45F12ECA-B89C-4C7B-8671-56EE7F112C3F}" srcOrd="0" destOrd="0" presId="urn:microsoft.com/office/officeart/2009/3/layout/StepUpProcess"/>
    <dgm:cxn modelId="{BC973C17-6DAD-4196-893E-C3747688F08B}" type="presParOf" srcId="{1A0997C3-F956-4E9F-9671-EDBABC15E77B}" destId="{0FC54A47-1046-4D0E-B921-A1FC8DEB9462}" srcOrd="1" destOrd="0" presId="urn:microsoft.com/office/officeart/2009/3/layout/StepUpProcess"/>
    <dgm:cxn modelId="{BD2F2168-5A5A-4C24-9226-A0AA6AD7B67C}" type="presParOf" srcId="{1A0997C3-F956-4E9F-9671-EDBABC15E77B}" destId="{7B1C574C-8189-43FD-AB17-D74FB9F9E45B}" srcOrd="2" destOrd="0" presId="urn:microsoft.com/office/officeart/2009/3/layout/StepUpProcess"/>
    <dgm:cxn modelId="{04CE8E8A-FA2D-40EE-83B6-A41D16ADBE62}" type="presParOf" srcId="{135F3815-BEB7-4E6E-9846-5667DABAE969}" destId="{F77DC8C6-84B9-4BBA-8623-A49ADB91CA6A}" srcOrd="3" destOrd="0" presId="urn:microsoft.com/office/officeart/2009/3/layout/StepUpProcess"/>
    <dgm:cxn modelId="{BB83D3F0-0289-44AB-9194-F01BF334C1D7}" type="presParOf" srcId="{F77DC8C6-84B9-4BBA-8623-A49ADB91CA6A}" destId="{3FE1BD91-53FF-439E-BB8D-0FDE8D785F2C}" srcOrd="0" destOrd="0" presId="urn:microsoft.com/office/officeart/2009/3/layout/StepUpProcess"/>
    <dgm:cxn modelId="{4D449031-509E-454A-8BCC-3F2BAABEEE7A}" type="presParOf" srcId="{135F3815-BEB7-4E6E-9846-5667DABAE969}" destId="{3D96C096-FC99-4E18-97DA-B80AA0AA7D26}" srcOrd="4" destOrd="0" presId="urn:microsoft.com/office/officeart/2009/3/layout/StepUpProcess"/>
    <dgm:cxn modelId="{D9B1FB3B-9E57-46D8-9C8F-B9B4EC99882F}" type="presParOf" srcId="{3D96C096-FC99-4E18-97DA-B80AA0AA7D26}" destId="{2565F41C-1EB9-4415-9EB1-81EE932FD353}" srcOrd="0" destOrd="0" presId="urn:microsoft.com/office/officeart/2009/3/layout/StepUpProcess"/>
    <dgm:cxn modelId="{1DF78CC9-ED45-46FC-861B-68B6D827B9A6}" type="presParOf" srcId="{3D96C096-FC99-4E18-97DA-B80AA0AA7D26}" destId="{9C918204-7282-450C-9909-A99999280679}" srcOrd="1" destOrd="0" presId="urn:microsoft.com/office/officeart/2009/3/layout/StepUpProcess"/>
    <dgm:cxn modelId="{24E6D1CA-12EE-4AA6-A677-8AF56A2E5887}" type="presParOf" srcId="{3D96C096-FC99-4E18-97DA-B80AA0AA7D26}" destId="{001E3B14-C693-4679-BB12-61F826596FF2}" srcOrd="2" destOrd="0" presId="urn:microsoft.com/office/officeart/2009/3/layout/StepUpProcess"/>
    <dgm:cxn modelId="{63AB0F51-C930-499E-BBDC-FD9155BA6B1E}" type="presParOf" srcId="{135F3815-BEB7-4E6E-9846-5667DABAE969}" destId="{C2B04A05-C68E-4DBD-9E69-D42479A5E1BE}" srcOrd="5" destOrd="0" presId="urn:microsoft.com/office/officeart/2009/3/layout/StepUpProcess"/>
    <dgm:cxn modelId="{29EE7C9D-9DB0-4CB4-9F02-89587530BA1F}" type="presParOf" srcId="{C2B04A05-C68E-4DBD-9E69-D42479A5E1BE}" destId="{F0206746-2763-4C46-945F-BC0BDF130DFB}" srcOrd="0" destOrd="0" presId="urn:microsoft.com/office/officeart/2009/3/layout/StepUpProcess"/>
    <dgm:cxn modelId="{539545AE-599D-4441-9486-D2F6AA1B62A6}" type="presParOf" srcId="{135F3815-BEB7-4E6E-9846-5667DABAE969}" destId="{A2BFAFF8-6A73-4F90-9CD4-7797B087B64D}" srcOrd="6" destOrd="0" presId="urn:microsoft.com/office/officeart/2009/3/layout/StepUpProcess"/>
    <dgm:cxn modelId="{E02A9088-98AE-47DE-A1F1-2EAB650D0B4C}" type="presParOf" srcId="{A2BFAFF8-6A73-4F90-9CD4-7797B087B64D}" destId="{B7A9F426-FBF3-4CB6-9EF7-2890133EEE84}" srcOrd="0" destOrd="0" presId="urn:microsoft.com/office/officeart/2009/3/layout/StepUpProcess"/>
    <dgm:cxn modelId="{5A16E33A-1222-4B79-9226-CC13574AE79B}" type="presParOf" srcId="{A2BFAFF8-6A73-4F90-9CD4-7797B087B64D}" destId="{D1A34F7F-6EF7-4AD3-8DCC-F8139023B9F3}" srcOrd="1" destOrd="0" presId="urn:microsoft.com/office/officeart/2009/3/layout/StepUpProcess"/>
    <dgm:cxn modelId="{48215EDE-079A-4048-BDDA-A82FBA63B259}" type="presParOf" srcId="{A2BFAFF8-6A73-4F90-9CD4-7797B087B64D}" destId="{F5D2F14C-684D-4939-9B6D-B1F68D50B8BD}" srcOrd="2" destOrd="0" presId="urn:microsoft.com/office/officeart/2009/3/layout/StepUpProcess"/>
    <dgm:cxn modelId="{2923ECEE-5943-41BF-980E-C97ED5E4282A}" type="presParOf" srcId="{135F3815-BEB7-4E6E-9846-5667DABAE969}" destId="{8B788FC0-3F33-443A-AA63-46CBCFDF1F4A}" srcOrd="7" destOrd="0" presId="urn:microsoft.com/office/officeart/2009/3/layout/StepUpProcess"/>
    <dgm:cxn modelId="{E2BA8653-23CD-4B0B-AC41-D7043D0D9033}" type="presParOf" srcId="{8B788FC0-3F33-443A-AA63-46CBCFDF1F4A}" destId="{22A74928-8197-4EA3-B03C-2D9DA6D0DD62}" srcOrd="0" destOrd="0" presId="urn:microsoft.com/office/officeart/2009/3/layout/StepUpProcess"/>
    <dgm:cxn modelId="{6057983D-EC20-42A4-9125-12E927652CCE}" type="presParOf" srcId="{135F3815-BEB7-4E6E-9846-5667DABAE969}" destId="{6D158352-A085-4D25-97F8-FCB050BD653A}" srcOrd="8" destOrd="0" presId="urn:microsoft.com/office/officeart/2009/3/layout/StepUpProcess"/>
    <dgm:cxn modelId="{B6167E92-6366-4A03-AEE1-FBF5C7E4927A}" type="presParOf" srcId="{6D158352-A085-4D25-97F8-FCB050BD653A}" destId="{09FB6762-7EC0-4F79-B22E-55411A8EDD18}" srcOrd="0" destOrd="0" presId="urn:microsoft.com/office/officeart/2009/3/layout/StepUpProcess"/>
    <dgm:cxn modelId="{D302AF06-84E8-4577-8B4C-6217E4C59149}" type="presParOf" srcId="{6D158352-A085-4D25-97F8-FCB050BD653A}" destId="{7B1766B4-66C1-4AEE-857D-5241265AD81C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15EB42-611A-4B8F-89E6-F40EDA98EEE9}">
      <dsp:nvSpPr>
        <dsp:cNvPr id="0" name=""/>
        <dsp:cNvSpPr/>
      </dsp:nvSpPr>
      <dsp:spPr>
        <a:xfrm rot="5400000">
          <a:off x="323352" y="2471167"/>
          <a:ext cx="964919" cy="160560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FB983B-175F-4D64-BD2C-8B1C5260D648}">
      <dsp:nvSpPr>
        <dsp:cNvPr id="0" name=""/>
        <dsp:cNvSpPr/>
      </dsp:nvSpPr>
      <dsp:spPr>
        <a:xfrm>
          <a:off x="162283" y="2950897"/>
          <a:ext cx="1449549" cy="12706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наблюдение</a:t>
          </a:r>
          <a:endParaRPr lang="ru-RU" sz="1500" kern="1200" dirty="0">
            <a:latin typeface="+mn-lt"/>
          </a:endParaRPr>
        </a:p>
      </dsp:txBody>
      <dsp:txXfrm>
        <a:off x="162283" y="2950897"/>
        <a:ext cx="1449549" cy="1270614"/>
      </dsp:txXfrm>
    </dsp:sp>
    <dsp:sp modelId="{78D11480-0F3B-4302-B859-D3F6E29078B8}">
      <dsp:nvSpPr>
        <dsp:cNvPr id="0" name=""/>
        <dsp:cNvSpPr/>
      </dsp:nvSpPr>
      <dsp:spPr>
        <a:xfrm>
          <a:off x="1338332" y="2352960"/>
          <a:ext cx="273499" cy="273499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F12ECA-B89C-4C7B-8671-56EE7F112C3F}">
      <dsp:nvSpPr>
        <dsp:cNvPr id="0" name=""/>
        <dsp:cNvSpPr/>
      </dsp:nvSpPr>
      <dsp:spPr>
        <a:xfrm rot="5400000">
          <a:off x="2097883" y="2032057"/>
          <a:ext cx="964919" cy="160560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C54A47-1046-4D0E-B921-A1FC8DEB9462}">
      <dsp:nvSpPr>
        <dsp:cNvPr id="0" name=""/>
        <dsp:cNvSpPr/>
      </dsp:nvSpPr>
      <dsp:spPr>
        <a:xfrm>
          <a:off x="1936814" y="2511787"/>
          <a:ext cx="1449549" cy="12706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«проба воды»</a:t>
          </a:r>
        </a:p>
      </dsp:txBody>
      <dsp:txXfrm>
        <a:off x="1936814" y="2511787"/>
        <a:ext cx="1449549" cy="1270614"/>
      </dsp:txXfrm>
    </dsp:sp>
    <dsp:sp modelId="{7B1C574C-8189-43FD-AB17-D74FB9F9E45B}">
      <dsp:nvSpPr>
        <dsp:cNvPr id="0" name=""/>
        <dsp:cNvSpPr/>
      </dsp:nvSpPr>
      <dsp:spPr>
        <a:xfrm>
          <a:off x="3112864" y="1913851"/>
          <a:ext cx="273499" cy="273499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65F41C-1EB9-4415-9EB1-81EE932FD353}">
      <dsp:nvSpPr>
        <dsp:cNvPr id="0" name=""/>
        <dsp:cNvSpPr/>
      </dsp:nvSpPr>
      <dsp:spPr>
        <a:xfrm rot="5400000">
          <a:off x="3872415" y="1592948"/>
          <a:ext cx="964919" cy="160560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918204-7282-450C-9909-A99999280679}">
      <dsp:nvSpPr>
        <dsp:cNvPr id="0" name=""/>
        <dsp:cNvSpPr/>
      </dsp:nvSpPr>
      <dsp:spPr>
        <a:xfrm>
          <a:off x="3711346" y="2072678"/>
          <a:ext cx="1449549" cy="12706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переход к действиям</a:t>
          </a:r>
        </a:p>
      </dsp:txBody>
      <dsp:txXfrm>
        <a:off x="3711346" y="2072678"/>
        <a:ext cx="1449549" cy="1270614"/>
      </dsp:txXfrm>
    </dsp:sp>
    <dsp:sp modelId="{001E3B14-C693-4679-BB12-61F826596FF2}">
      <dsp:nvSpPr>
        <dsp:cNvPr id="0" name=""/>
        <dsp:cNvSpPr/>
      </dsp:nvSpPr>
      <dsp:spPr>
        <a:xfrm>
          <a:off x="4887395" y="1474741"/>
          <a:ext cx="273499" cy="273499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A9F426-FBF3-4CB6-9EF7-2890133EEE84}">
      <dsp:nvSpPr>
        <dsp:cNvPr id="0" name=""/>
        <dsp:cNvSpPr/>
      </dsp:nvSpPr>
      <dsp:spPr>
        <a:xfrm rot="5400000">
          <a:off x="5646946" y="1153838"/>
          <a:ext cx="964919" cy="160560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A34F7F-6EF7-4AD3-8DCC-F8139023B9F3}">
      <dsp:nvSpPr>
        <dsp:cNvPr id="0" name=""/>
        <dsp:cNvSpPr/>
      </dsp:nvSpPr>
      <dsp:spPr>
        <a:xfrm>
          <a:off x="5485877" y="1633568"/>
          <a:ext cx="1449549" cy="12706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обострение угроз</a:t>
          </a:r>
        </a:p>
      </dsp:txBody>
      <dsp:txXfrm>
        <a:off x="5485877" y="1633568"/>
        <a:ext cx="1449549" cy="1270614"/>
      </dsp:txXfrm>
    </dsp:sp>
    <dsp:sp modelId="{F5D2F14C-684D-4939-9B6D-B1F68D50B8BD}">
      <dsp:nvSpPr>
        <dsp:cNvPr id="0" name=""/>
        <dsp:cNvSpPr/>
      </dsp:nvSpPr>
      <dsp:spPr>
        <a:xfrm>
          <a:off x="6661926" y="1035632"/>
          <a:ext cx="273499" cy="273499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FB6762-7EC0-4F79-B22E-55411A8EDD18}">
      <dsp:nvSpPr>
        <dsp:cNvPr id="0" name=""/>
        <dsp:cNvSpPr/>
      </dsp:nvSpPr>
      <dsp:spPr>
        <a:xfrm rot="5400000">
          <a:off x="7421478" y="714729"/>
          <a:ext cx="964919" cy="160560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1766B4-66C1-4AEE-857D-5241265AD81C}">
      <dsp:nvSpPr>
        <dsp:cNvPr id="0" name=""/>
        <dsp:cNvSpPr/>
      </dsp:nvSpPr>
      <dsp:spPr>
        <a:xfrm>
          <a:off x="7260408" y="1194459"/>
          <a:ext cx="1449549" cy="12706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формирование ситуации</a:t>
          </a:r>
          <a:endParaRPr lang="ru-RU" sz="1500" kern="1200" dirty="0">
            <a:solidFill>
              <a:schemeClr val="tx1"/>
            </a:solidFill>
            <a:latin typeface="+mn-lt"/>
            <a:cs typeface="Times New Roman" pitchFamily="18" charset="0"/>
          </a:endParaRPr>
        </a:p>
      </dsp:txBody>
      <dsp:txXfrm>
        <a:off x="7260408" y="1194459"/>
        <a:ext cx="1449549" cy="12706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20B40-E24E-4769-A7E3-2E5AD20CA302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F75A4-8F56-4791-8753-6195CDA287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6096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/>
              <a:t>Говоря о буллинге мы говорим о насилии . Само понятие насилия достаточно широкое. </a:t>
            </a:r>
          </a:p>
          <a:p>
            <a:r>
              <a:rPr lang="ru-RU" smtClean="0"/>
              <a:t>Насилие – это преднамеренное  применение  физической силы или власти в виде угрозы, направленное на себя или иное лицо или группу лиц, которое влечет за собой или может повлечь нанесение телесных повреждений, психологической травмы, смерть,отклонение в развитии или другой ущерб. (Всемирная Организация здравоохранения 2003 г.)</a:t>
            </a:r>
          </a:p>
          <a:p>
            <a:r>
              <a:rPr lang="ru-RU" smtClean="0"/>
              <a:t>Насилие м б физическим,психологическим, сексуальным, экономическим, социальным, гендерным.</a:t>
            </a:r>
          </a:p>
          <a:p>
            <a:endParaRPr lang="ru-RU" smtClean="0"/>
          </a:p>
          <a:p>
            <a:r>
              <a:rPr lang="ru-RU" smtClean="0"/>
              <a:t>Доля участия мальчиков Выше в этой ситуации среди младших школьников.</a:t>
            </a:r>
          </a:p>
          <a:p>
            <a:r>
              <a:rPr lang="ru-RU" smtClean="0"/>
              <a:t>Доля девочек выше среди старших подростков.</a:t>
            </a:r>
          </a:p>
          <a:p>
            <a:endParaRPr lang="ru-RU" smtClean="0"/>
          </a:p>
          <a:p>
            <a:r>
              <a:rPr lang="ru-RU" smtClean="0"/>
              <a:t>Каждый 10 школьник в мире подвергается насилию в школе. Каждый третий учавствовал в актах насилия : дрался, обижал слабых, был жертвой.</a:t>
            </a:r>
          </a:p>
        </p:txBody>
      </p:sp>
      <p:sp>
        <p:nvSpPr>
          <p:cNvPr id="2253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DA901A7-CBD5-45E4-B5D7-406858C06C66}" type="slidenum">
              <a:rPr lang="ru-RU" smtClean="0">
                <a:latin typeface="Arial" charset="0"/>
                <a:cs typeface="Arial" charset="0"/>
              </a:rPr>
              <a:pPr/>
              <a:t>2</a:t>
            </a:fld>
            <a:endParaRPr lang="ru-RU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38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Киберрбуллинг — с помощью гаджетов. ( повод и причина любые, м б друзья и незнакомцы, травля тут 24 часа в сутки, постоянно травмируется, жертва часто скрывает травлю и не может противостоять в одиночку).  </a:t>
            </a:r>
          </a:p>
        </p:txBody>
      </p:sp>
      <p:sp>
        <p:nvSpPr>
          <p:cNvPr id="2662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3B8F202-9E29-4523-AB51-67450F510D42}" type="slidenum">
              <a:rPr lang="ru-RU" smtClean="0">
                <a:latin typeface="Arial" charset="0"/>
                <a:cs typeface="Arial" charset="0"/>
              </a:rPr>
              <a:pPr/>
              <a:t>5</a:t>
            </a:fld>
            <a:endParaRPr lang="ru-RU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8676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/>
              <a:t>Спираль- после витка буллинга может быть некое затишье. То ли обидчики устали, то ли жертва…</a:t>
            </a:r>
          </a:p>
          <a:p>
            <a:r>
              <a:rPr lang="ru-RU" smtClean="0"/>
              <a:t>Затем вновь возвращение к ситуации по прежней схеме, но на более высоком уровне.</a:t>
            </a:r>
          </a:p>
          <a:p>
            <a:endParaRPr lang="ru-RU" smtClean="0"/>
          </a:p>
        </p:txBody>
      </p:sp>
      <p:sp>
        <p:nvSpPr>
          <p:cNvPr id="409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88C07B0-C1D1-43BA-9C6C-380263190D5A}" type="slidenum">
              <a:rPr lang="ru-RU" smtClean="0">
                <a:latin typeface="Arial" charset="0"/>
                <a:cs typeface="Arial" charset="0"/>
              </a:rPr>
              <a:pPr/>
              <a:t>7</a:t>
            </a:fld>
            <a:endParaRPr lang="ru-RU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5974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buFontTx/>
              <a:buAutoNum type="arabicPeriod"/>
            </a:pPr>
            <a:r>
              <a:rPr lang="ru-RU" smtClean="0"/>
              <a:t>Вокруг «лидера» образуется группа сторонников, стремящихся к доминированию или к защите и покровительству «лидера»</a:t>
            </a:r>
          </a:p>
          <a:p>
            <a:pPr marL="228600" indent="-228600">
              <a:buFontTx/>
              <a:buAutoNum type="arabicPeriod"/>
            </a:pPr>
            <a:r>
              <a:rPr lang="ru-RU" smtClean="0"/>
              <a:t>Со стороны Обидчика- начало и повторение действий, Жертва – унижение, потеря воли к сопротивлению, усиление уязвимости.</a:t>
            </a:r>
          </a:p>
          <a:p>
            <a:pPr marL="228600" indent="-228600">
              <a:buFontTx/>
              <a:buAutoNum type="arabicPeriod"/>
            </a:pPr>
            <a:r>
              <a:rPr lang="ru-RU" smtClean="0"/>
              <a:t>Жертва верит в то, что сама виновата</a:t>
            </a:r>
          </a:p>
          <a:p>
            <a:pPr marL="228600" indent="-228600">
              <a:buFontTx/>
              <a:buAutoNum type="arabicPeriod"/>
            </a:pPr>
            <a:r>
              <a:rPr lang="ru-RU" smtClean="0"/>
              <a:t>Возможны мысли о суициде.</a:t>
            </a:r>
          </a:p>
          <a:p>
            <a:pPr marL="228600" indent="-228600">
              <a:buFontTx/>
              <a:buAutoNum type="arabicPeriod"/>
            </a:pPr>
            <a:endParaRPr lang="ru-RU" smtClean="0"/>
          </a:p>
          <a:p>
            <a:pPr marL="228600" indent="-228600"/>
            <a:r>
              <a:rPr lang="ru-RU" smtClean="0"/>
              <a:t>По документам Юнеско 2015 год.</a:t>
            </a:r>
          </a:p>
        </p:txBody>
      </p:sp>
      <p:sp>
        <p:nvSpPr>
          <p:cNvPr id="3891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492365-0EF1-4712-BD07-07044034F323}" type="slidenum">
              <a:rPr lang="ru-RU" smtClean="0">
                <a:latin typeface="Arial" charset="0"/>
                <a:cs typeface="Arial" charset="0"/>
              </a:rPr>
              <a:pPr/>
              <a:t>8</a:t>
            </a:fld>
            <a:endParaRPr lang="ru-RU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611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7D71B-001E-4963-8760-DCCF26C7682E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E2AC-0E92-403C-9A2A-BBE7BBF963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7D71B-001E-4963-8760-DCCF26C7682E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E2AC-0E92-403C-9A2A-BBE7BBF963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7D71B-001E-4963-8760-DCCF26C7682E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E2AC-0E92-403C-9A2A-BBE7BBF9633C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76962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5800" y="3733800"/>
            <a:ext cx="76962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566F2-8D8A-4112-A955-9765BDA8B50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13957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7D71B-001E-4963-8760-DCCF26C7682E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E2AC-0E92-403C-9A2A-BBE7BBF9633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7D71B-001E-4963-8760-DCCF26C7682E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E2AC-0E92-403C-9A2A-BBE7BBF963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7D71B-001E-4963-8760-DCCF26C7682E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E2AC-0E92-403C-9A2A-BBE7BBF9633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7D71B-001E-4963-8760-DCCF26C7682E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E2AC-0E92-403C-9A2A-BBE7BBF963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7D71B-001E-4963-8760-DCCF26C7682E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E2AC-0E92-403C-9A2A-BBE7BBF963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7D71B-001E-4963-8760-DCCF26C7682E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E2AC-0E92-403C-9A2A-BBE7BBF963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7D71B-001E-4963-8760-DCCF26C7682E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E2AC-0E92-403C-9A2A-BBE7BBF9633C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7D71B-001E-4963-8760-DCCF26C7682E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E2AC-0E92-403C-9A2A-BBE7BBF9633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087D71B-001E-4963-8760-DCCF26C7682E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10DE2AC-0E92-403C-9A2A-BBE7BBF9633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Школьная травля </a:t>
            </a:r>
            <a:r>
              <a:rPr lang="ru-RU" dirty="0" err="1" smtClean="0"/>
              <a:t>Буллинг</a:t>
            </a:r>
            <a:r>
              <a:rPr lang="ru-RU" dirty="0" smtClean="0"/>
              <a:t>- повторяющая агрессия по отношению к определенному ребенку, включает запугивание или принуждение со стороны других учеников явно или неявно поддерживаемая учителями.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Буллинг</a:t>
            </a:r>
            <a:r>
              <a:rPr lang="ru-RU" dirty="0" smtClean="0"/>
              <a:t> в школьной  среде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4653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/>
          </p:cNvSpPr>
          <p:nvPr>
            <p:ph idx="1"/>
          </p:nvPr>
        </p:nvSpPr>
        <p:spPr>
          <a:xfrm>
            <a:off x="179388" y="260350"/>
            <a:ext cx="7993062" cy="6597650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ru-RU" sz="2000" dirty="0" smtClean="0">
                <a:solidFill>
                  <a:srgbClr val="000099"/>
                </a:solidFill>
                <a:latin typeface="Times New Roman" pitchFamily="18" charset="0"/>
              </a:rPr>
              <a:t>– </a:t>
            </a:r>
            <a:r>
              <a:rPr lang="ru-RU" sz="2400" b="1" dirty="0" smtClean="0">
                <a:solidFill>
                  <a:srgbClr val="000099"/>
                </a:solidFill>
                <a:latin typeface="Times New Roman" pitchFamily="18" charset="0"/>
              </a:rPr>
              <a:t>неразвитые социальные навыки</a:t>
            </a: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</a:rPr>
              <a:t> – </a:t>
            </a:r>
            <a:r>
              <a:rPr lang="ru-RU" sz="24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</a:rPr>
              <a:t>часто не имеют ни одного близкого друга и успешнее общаются со взрослыми, нежели со сверстниками;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</a:rPr>
              <a:t>– </a:t>
            </a:r>
            <a:r>
              <a:rPr lang="ru-RU" sz="2400" b="1" dirty="0" smtClean="0">
                <a:solidFill>
                  <a:srgbClr val="000099"/>
                </a:solidFill>
                <a:latin typeface="Times New Roman" pitchFamily="18" charset="0"/>
              </a:rPr>
              <a:t>страх перед школой, </a:t>
            </a:r>
            <a:r>
              <a:rPr lang="ru-RU" sz="24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</a:rPr>
              <a:t>неуспешность</a:t>
            </a:r>
            <a:r>
              <a:rPr lang="ru-RU" sz="24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</a:rPr>
              <a:t> в учебе часто формирует у детей отрицательное отношение к школе в целом, страх посещения отдельных предметов, что воспринимается окружающими иногда как повышенная тревожность, неуверенность,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ru-RU" sz="24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</a:rPr>
              <a:t>    провоцируя агрессию;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</a:rPr>
              <a:t>– </a:t>
            </a:r>
            <a:r>
              <a:rPr lang="ru-RU" sz="2400" b="1" dirty="0" smtClean="0">
                <a:solidFill>
                  <a:srgbClr val="000099"/>
                </a:solidFill>
                <a:latin typeface="Times New Roman" pitchFamily="18" charset="0"/>
              </a:rPr>
              <a:t>отсутствие опыта жизни в коллективе</a:t>
            </a: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</a:rPr>
              <a:t>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</a:rPr>
              <a:t>    (домашние дети);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</a:rPr>
              <a:t>– </a:t>
            </a:r>
            <a:r>
              <a:rPr lang="ru-RU" sz="2400" b="1" dirty="0" smtClean="0">
                <a:solidFill>
                  <a:srgbClr val="000099"/>
                </a:solidFill>
                <a:latin typeface="Times New Roman" pitchFamily="18" charset="0"/>
              </a:rPr>
              <a:t>болезни </a:t>
            </a:r>
            <a:r>
              <a:rPr lang="ru-RU" sz="24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</a:rPr>
              <a:t>– эпилепсию, тики, заикание, </a:t>
            </a:r>
            <a:r>
              <a:rPr lang="ru-RU" sz="24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</a:rPr>
              <a:t>энурез</a:t>
            </a:r>
            <a:r>
              <a:rPr lang="ru-RU" sz="24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</a:rPr>
              <a:t> (недержание мочи), </a:t>
            </a:r>
            <a:r>
              <a:rPr lang="ru-RU" sz="24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</a:rPr>
              <a:t>энкопрез</a:t>
            </a:r>
            <a:r>
              <a:rPr lang="ru-RU" sz="24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</a:rPr>
              <a:t> (недержание кала), нарушения речи – </a:t>
            </a:r>
            <a:r>
              <a:rPr lang="ru-RU" sz="24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</a:rPr>
              <a:t>дислалия</a:t>
            </a:r>
            <a:r>
              <a:rPr lang="ru-RU" sz="24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</a:rPr>
              <a:t> (косноязычие), </a:t>
            </a:r>
            <a:r>
              <a:rPr lang="ru-RU" sz="24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</a:rPr>
              <a:t>дисграфия</a:t>
            </a:r>
            <a:r>
              <a:rPr lang="ru-RU" sz="24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</a:rPr>
              <a:t> (нарушение письменной речи), </a:t>
            </a:r>
            <a:r>
              <a:rPr lang="ru-RU" sz="24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</a:rPr>
              <a:t>дислексия</a:t>
            </a:r>
            <a:r>
              <a:rPr lang="ru-RU" sz="24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</a:rPr>
              <a:t> (нарушение чтения), </a:t>
            </a:r>
            <a:r>
              <a:rPr lang="ru-RU" sz="24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</a:rPr>
              <a:t>дискалькулия</a:t>
            </a:r>
            <a:r>
              <a:rPr lang="ru-RU" sz="24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</a:rPr>
              <a:t> (нарушение способности к счету) и т. д.;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</a:rPr>
              <a:t>– </a:t>
            </a:r>
            <a:r>
              <a:rPr lang="ru-RU" sz="2400" b="1" dirty="0" smtClean="0">
                <a:solidFill>
                  <a:srgbClr val="000099"/>
                </a:solidFill>
                <a:latin typeface="Times New Roman" pitchFamily="18" charset="0"/>
              </a:rPr>
              <a:t>низкий интеллект</a:t>
            </a: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</a:rPr>
              <a:t> и трудности в обучении.</a:t>
            </a:r>
          </a:p>
        </p:txBody>
      </p:sp>
    </p:spTree>
    <p:extLst>
      <p:ext uri="{BB962C8B-B14F-4D97-AF65-F5344CB8AC3E}">
        <p14:creationId xmlns:p14="http://schemas.microsoft.com/office/powerpoint/2010/main" val="99272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Негативное отношение к школе</a:t>
            </a:r>
          </a:p>
          <a:p>
            <a:r>
              <a:rPr lang="ru-RU" dirty="0" smtClean="0"/>
              <a:t>Ничего не рассказывает об одноклассниках</a:t>
            </a:r>
          </a:p>
          <a:p>
            <a:r>
              <a:rPr lang="ru-RU" dirty="0" smtClean="0"/>
              <a:t>Часто плачет без причины</a:t>
            </a:r>
          </a:p>
          <a:p>
            <a:r>
              <a:rPr lang="ru-RU" dirty="0" smtClean="0"/>
              <a:t>Страдает нарушением сна и  аппетита</a:t>
            </a:r>
          </a:p>
          <a:p>
            <a:r>
              <a:rPr lang="ru-RU" dirty="0" smtClean="0"/>
              <a:t>Имеет синяки или ссадины</a:t>
            </a:r>
          </a:p>
          <a:p>
            <a:r>
              <a:rPr lang="ru-RU" dirty="0" smtClean="0"/>
              <a:t>Отстраняется, меняет свой обычный распорядок дня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Признаки, которые свидетельствуют о жертве </a:t>
            </a:r>
            <a:r>
              <a:rPr lang="ru-RU" dirty="0" err="1" smtClean="0"/>
              <a:t>буллинга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855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Проблемы с концентрацией внимания</a:t>
            </a:r>
          </a:p>
          <a:p>
            <a:r>
              <a:rPr lang="ru-RU" dirty="0" smtClean="0"/>
              <a:t>Подавленность, угнетенное состояние, раздражительность</a:t>
            </a:r>
          </a:p>
          <a:p>
            <a:r>
              <a:rPr lang="ru-RU" dirty="0" smtClean="0"/>
              <a:t>Чувство неуверенности, кошмары, усталость, отсутствие аппетита, приступы потливости, боли в спине, в затылке, в мышцах, нарушение сна, чувствует себя плохо по утрам, просит денег или начинает воровать, нервничает при получении смс сообщений.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Последствия </a:t>
            </a:r>
            <a:r>
              <a:rPr lang="ru-RU" dirty="0" err="1" smtClean="0"/>
              <a:t>буллинга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17578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Содержимое 2"/>
          <p:cNvSpPr>
            <a:spLocks noGrp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ru-RU" altLang="ru-RU" sz="4400" smtClean="0"/>
          </a:p>
          <a:p>
            <a:pPr algn="ctr">
              <a:buFont typeface="Wingdings 2" pitchFamily="18" charset="2"/>
              <a:buNone/>
            </a:pPr>
            <a:r>
              <a:rPr lang="ru-RU" altLang="ru-RU" sz="4400" smtClean="0"/>
              <a:t>Стратегия поведения взрослого.</a:t>
            </a:r>
          </a:p>
        </p:txBody>
      </p:sp>
      <p:sp>
        <p:nvSpPr>
          <p:cNvPr id="90113" name="Заголовок 1"/>
          <p:cNvSpPr>
            <a:spLocks noGrp="1"/>
          </p:cNvSpPr>
          <p:nvPr>
            <p:ph type="title"/>
          </p:nvPr>
        </p:nvSpPr>
        <p:spPr>
          <a:xfrm>
            <a:off x="323850" y="692150"/>
            <a:ext cx="8229600" cy="1143000"/>
          </a:xfrm>
        </p:spPr>
        <p:txBody>
          <a:bodyPr/>
          <a:lstStyle/>
          <a:p>
            <a:pPr algn="ctr"/>
            <a:r>
              <a:rPr lang="ru-RU" altLang="ru-RU" smtClean="0"/>
              <a:t>Что делать ?</a:t>
            </a:r>
          </a:p>
        </p:txBody>
      </p:sp>
    </p:spTree>
    <p:extLst>
      <p:ext uri="{BB962C8B-B14F-4D97-AF65-F5344CB8AC3E}">
        <p14:creationId xmlns:p14="http://schemas.microsoft.com/office/powerpoint/2010/main" val="70390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630238" y="2057400"/>
            <a:ext cx="2949575" cy="3811588"/>
          </a:xfrm>
        </p:spPr>
        <p:txBody>
          <a:bodyPr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r>
              <a:rPr lang="ru-RU" altLang="ru-RU" sz="2000" b="1" i="1" dirty="0" smtClean="0"/>
              <a:t>Педагог дает понять пострадавшему, что он принимает его чувства как реальные и понятные для любого человека в такой ситуации. Здесь же: ребенок (подросток) не будет чувствовать себя одиноким и может рассчитывать на продолжение помощи и поддержку.</a:t>
            </a:r>
            <a:endParaRPr lang="ru-RU" altLang="ru-RU" sz="2000" b="1" dirty="0" smtClean="0"/>
          </a:p>
          <a:p>
            <a:endParaRPr lang="ru-RU" altLang="ru-RU" b="1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1.</a:t>
            </a:r>
            <a:endParaRPr lang="ru-RU" dirty="0"/>
          </a:p>
        </p:txBody>
      </p:sp>
      <p:pic>
        <p:nvPicPr>
          <p:cNvPr id="91138" name="Picture 2" descr="C:\Users\Наталия\Desktop\what-to-do-about-bullying-in-school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995738" y="1052513"/>
            <a:ext cx="4392612" cy="3816350"/>
          </a:xfrm>
        </p:spPr>
      </p:pic>
    </p:spTree>
    <p:extLst>
      <p:ext uri="{BB962C8B-B14F-4D97-AF65-F5344CB8AC3E}">
        <p14:creationId xmlns:p14="http://schemas.microsoft.com/office/powerpoint/2010/main" val="274464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630238" y="2057400"/>
            <a:ext cx="2949575" cy="3811588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sz="2400" i="1" dirty="0" smtClean="0"/>
              <a:t>Он нуждается в повышении самооценки. Оцените его смелость .«Ты проявил настоящую смелость, рассказав мне все о том, что произошло».</a:t>
            </a:r>
            <a:endParaRPr lang="ru-RU" altLang="ru-RU" sz="2400" dirty="0" smtClean="0"/>
          </a:p>
          <a:p>
            <a:endParaRPr lang="ru-RU" altLang="ru-RU" dirty="0" smtClean="0"/>
          </a:p>
        </p:txBody>
      </p:sp>
      <p:sp>
        <p:nvSpPr>
          <p:cNvPr id="92161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/>
          <a:p>
            <a:r>
              <a:rPr lang="ru-RU" altLang="ru-RU" smtClean="0"/>
              <a:t>2.</a:t>
            </a:r>
          </a:p>
        </p:txBody>
      </p:sp>
      <p:pic>
        <p:nvPicPr>
          <p:cNvPr id="92162" name="Picture 2" descr="C:\Users\Наталия\Desktop\30520_fullsiz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4746625" y="1876425"/>
            <a:ext cx="3714750" cy="3714750"/>
          </a:xfrm>
        </p:spPr>
      </p:pic>
    </p:spTree>
    <p:extLst>
      <p:ext uri="{BB962C8B-B14F-4D97-AF65-F5344CB8AC3E}">
        <p14:creationId xmlns:p14="http://schemas.microsoft.com/office/powerpoint/2010/main" val="137872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3</a:t>
            </a:r>
          </a:p>
        </p:txBody>
      </p:sp>
      <p:sp>
        <p:nvSpPr>
          <p:cNvPr id="93186" name="Содержимое 2"/>
          <p:cNvSpPr>
            <a:spLocks noGrp="1"/>
          </p:cNvSpPr>
          <p:nvPr>
            <p:ph sz="quarter" idx="13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r>
              <a:rPr lang="ru-RU" altLang="ru-RU" sz="2000" smtClean="0"/>
              <a:t>Поблагодарите ребенка за то, что он поделился с вами своими переживаниями, выразив желание встретиться с ним еще раз.</a:t>
            </a:r>
          </a:p>
          <a:p>
            <a:r>
              <a:rPr lang="ru-RU" altLang="ru-RU" sz="2000" smtClean="0">
                <a:latin typeface="Times New Roman" pitchFamily="18" charset="0"/>
              </a:rPr>
              <a:t>Я люблю тебя и постараюсь сделать так, чтобы тебе больше не угрожала опасность (это поможет  ребенку с надеждой посмотреть в будущее и ощутить защиту).</a:t>
            </a:r>
          </a:p>
          <a:p>
            <a:endParaRPr lang="ru-RU" altLang="ru-RU" smtClean="0"/>
          </a:p>
        </p:txBody>
      </p:sp>
      <p:pic>
        <p:nvPicPr>
          <p:cNvPr id="93187" name="Picture 2" descr="C:\Users\Наталия\Desktop\i (3).jpg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219700" y="1412875"/>
            <a:ext cx="3529013" cy="3671888"/>
          </a:xfrm>
        </p:spPr>
      </p:pic>
    </p:spTree>
    <p:extLst>
      <p:ext uri="{BB962C8B-B14F-4D97-AF65-F5344CB8AC3E}">
        <p14:creationId xmlns:p14="http://schemas.microsoft.com/office/powerpoint/2010/main" val="46755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Имеется  методические рекомендации по профилактике школьного </a:t>
            </a:r>
            <a:r>
              <a:rPr lang="ru-RU" dirty="0" err="1" smtClean="0"/>
              <a:t>буллинга</a:t>
            </a:r>
            <a:r>
              <a:rPr lang="ru-RU" dirty="0" smtClean="0"/>
              <a:t> среди </a:t>
            </a:r>
            <a:r>
              <a:rPr lang="ru-RU" dirty="0" err="1" smtClean="0"/>
              <a:t>несовешеннолетних</a:t>
            </a:r>
            <a:r>
              <a:rPr lang="ru-RU" dirty="0" smtClean="0"/>
              <a:t> в организации образования</a:t>
            </a:r>
          </a:p>
          <a:p>
            <a:r>
              <a:rPr lang="ru-RU" dirty="0" smtClean="0"/>
              <a:t>Алгоритм профилактической работы</a:t>
            </a:r>
          </a:p>
          <a:p>
            <a:r>
              <a:rPr lang="ru-RU" dirty="0" smtClean="0"/>
              <a:t>Памятки для родителей и педагогов</a:t>
            </a:r>
          </a:p>
          <a:p>
            <a:r>
              <a:rPr lang="ru-RU" dirty="0" smtClean="0"/>
              <a:t>Диагностика, анкеты</a:t>
            </a:r>
          </a:p>
          <a:p>
            <a:r>
              <a:rPr lang="ru-RU" dirty="0" smtClean="0"/>
              <a:t>Занятия, игры, практикумы для педагогов и родителей.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06178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549275"/>
            <a:ext cx="7486650" cy="792163"/>
          </a:xfrm>
        </p:spPr>
        <p:txBody>
          <a:bodyPr/>
          <a:lstStyle/>
          <a:p>
            <a:pPr eaLnBrk="1" hangingPunct="1"/>
            <a:r>
              <a:rPr lang="ru-RU" altLang="ru-RU" sz="4000" b="1" smtClean="0">
                <a:solidFill>
                  <a:srgbClr val="0033CC"/>
                </a:solidFill>
              </a:rPr>
              <a:t>СПАСИБО ЗА ВНИМАНИЕ!</a:t>
            </a:r>
          </a:p>
        </p:txBody>
      </p:sp>
      <p:sp>
        <p:nvSpPr>
          <p:cNvPr id="17412" name="Объект 1"/>
          <p:cNvSpPr>
            <a:spLocks noGrp="1"/>
          </p:cNvSpPr>
          <p:nvPr>
            <p:ph sz="half" idx="1"/>
          </p:nvPr>
        </p:nvSpPr>
        <p:spPr>
          <a:xfrm flipV="1">
            <a:off x="685800" y="3581400"/>
            <a:ext cx="7696200" cy="63624"/>
          </a:xfrm>
        </p:spPr>
        <p:txBody>
          <a:bodyPr>
            <a:normAutofit fontScale="25000" lnSpcReduction="20000"/>
          </a:bodyPr>
          <a:lstStyle/>
          <a:p>
            <a:endParaRPr lang="ru-RU" altLang="ru-RU" dirty="0" smtClean="0"/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body" sz="half" idx="2"/>
          </p:nvPr>
        </p:nvSpPr>
        <p:spPr>
          <a:xfrm flipH="1">
            <a:off x="9462418" y="4725144"/>
            <a:ext cx="798214" cy="2128129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endParaRPr lang="ru-RU" altLang="ru-RU" sz="4000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41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92163" y="1989138"/>
            <a:ext cx="7489825" cy="35385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Times New Roman" pitchFamily="18" charset="0"/>
              </a:rPr>
              <a:t>   (от англ.слова 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Times New Roman" pitchFamily="18" charset="0"/>
              </a:rPr>
              <a:t>bull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Times New Roman" pitchFamily="18" charset="0"/>
              </a:rPr>
              <a:t>– бык)</a:t>
            </a:r>
          </a:p>
          <a:p>
            <a:pPr algn="ctr">
              <a:defRPr/>
            </a:pP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Times New Roman" pitchFamily="18" charset="0"/>
              </a:rPr>
              <a:t> – намеренное и регулярное причинение вреда (запугивание, унижение, физический или психологический террор) одним человеком или группой лиц другому человеку, который не может за себя постоять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459163" y="379325"/>
            <a:ext cx="2155825" cy="7699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ru-RU" sz="4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cs typeface="Times New Roman" pitchFamily="18" charset="0"/>
              </a:rPr>
              <a:t>Буллинг</a:t>
            </a:r>
            <a:endParaRPr lang="ru-RU" sz="4400" b="1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63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Вербальный – словесное издевательство или запугивание с помощью жестоких слов.</a:t>
            </a:r>
          </a:p>
          <a:p>
            <a:r>
              <a:rPr lang="ru-RU" dirty="0" smtClean="0"/>
              <a:t>Физический – физическое запугивание с помощью физического устрашения заключается в многократно повторяющихся ударах, пинках, подножках, блокировании, толчках и прикосновениям нежелательным и неподобающим образом.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</a:t>
            </a:r>
            <a:r>
              <a:rPr lang="ru-RU" dirty="0" err="1" smtClean="0"/>
              <a:t>буллинга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561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Социально- психологический- насмешки, обзывания, высмеивания, отказ от общения, недопущение в группу, направленные на  унижение достоинства, игнорирование, отторжение, контролирование или социальную изоляцию человека.</a:t>
            </a:r>
          </a:p>
          <a:p>
            <a:r>
              <a:rPr lang="ru-RU" dirty="0" smtClean="0"/>
              <a:t>Экономический- вымогательство, разглашение каких- либо сведений, </a:t>
            </a:r>
            <a:r>
              <a:rPr lang="ru-RU" dirty="0" err="1" smtClean="0"/>
              <a:t>расправстранение</a:t>
            </a:r>
            <a:r>
              <a:rPr lang="ru-RU" dirty="0" smtClean="0"/>
              <a:t> слухов и сплетен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err="1" smtClean="0"/>
              <a:t>Кибербуллинг</a:t>
            </a:r>
            <a:r>
              <a:rPr lang="ru-RU" sz="2000" b="1" dirty="0" smtClean="0"/>
              <a:t>-обвинение кого- либо с использованием </a:t>
            </a:r>
            <a:r>
              <a:rPr lang="ru-RU" sz="2000" b="1" smtClean="0"/>
              <a:t>оскорбительных слов, лжи </a:t>
            </a:r>
            <a:r>
              <a:rPr lang="ru-RU" sz="2000" b="1" dirty="0" smtClean="0"/>
              <a:t>и неправдивых слухов с помощью электронной почти или сообщений в соц. Сетях.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09637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Дата 2"/>
          <p:cNvSpPr>
            <a:spLocks noGrp="1"/>
          </p:cNvSpPr>
          <p:nvPr>
            <p:ph type="dt" sz="half" idx="10"/>
          </p:nvPr>
        </p:nvSpPr>
        <p:spPr bwMode="auto">
          <a:xfrm>
            <a:off x="457200" y="692150"/>
            <a:ext cx="8362950" cy="547370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По типу среды: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-школьный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-на рабочем месте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В семье (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сиблинг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буллинг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FontTx/>
              <a:buChar char="-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армии (дедовщина)</a:t>
            </a:r>
          </a:p>
          <a:p>
            <a:pPr>
              <a:buFontTx/>
              <a:buChar char="-"/>
            </a:pP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По признаку нетерпимости :</a:t>
            </a:r>
          </a:p>
          <a:p>
            <a:pPr>
              <a:buFontTx/>
              <a:buChar char="-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Половая принадлежность</a:t>
            </a:r>
          </a:p>
          <a:p>
            <a:pPr>
              <a:buFontTx/>
              <a:buChar char="-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Национальная</a:t>
            </a:r>
          </a:p>
          <a:p>
            <a:pPr>
              <a:buFontTx/>
              <a:buChar char="-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Особенности развития</a:t>
            </a:r>
          </a:p>
          <a:p>
            <a:pPr>
              <a:buFontTx/>
              <a:buChar char="-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Сексуальная ориентация</a:t>
            </a:r>
          </a:p>
          <a:p>
            <a:pPr>
              <a:buFontTx/>
              <a:buChar char="-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Материальный статус</a:t>
            </a:r>
          </a:p>
          <a:p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По форме взаимодействия:</a:t>
            </a:r>
          </a:p>
          <a:p>
            <a:pPr>
              <a:buFontTx/>
              <a:buChar char="-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Прямой (лицом к лицу)</a:t>
            </a:r>
          </a:p>
          <a:p>
            <a:pPr>
              <a:buFontTx/>
              <a:buChar char="-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Непрямой ( опосредованный, например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Кибербуллинг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42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71688" y="357188"/>
            <a:ext cx="5786437" cy="6461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Виды школьного насилия: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875" y="1500188"/>
            <a:ext cx="3363913" cy="1323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Эмоциональное</a:t>
            </a:r>
          </a:p>
          <a:p>
            <a:pPr algn="r"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эмоциональное напряжение, </a:t>
            </a:r>
          </a:p>
          <a:p>
            <a:pPr algn="r">
              <a:defRPr/>
            </a:pPr>
            <a:r>
              <a:rPr lang="ru-RU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унижение, снижение самооценки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dirty="0">
              <a:solidFill>
                <a:srgbClr val="FF0000"/>
              </a:solidFill>
            </a:endParaRPr>
          </a:p>
        </p:txBody>
      </p:sp>
      <p:cxnSp>
        <p:nvCxnSpPr>
          <p:cNvPr id="24579" name="Прямая со стрелкой 8"/>
          <p:cNvCxnSpPr>
            <a:cxnSpLocks noChangeShapeType="1"/>
          </p:cNvCxnSpPr>
          <p:nvPr/>
        </p:nvCxnSpPr>
        <p:spPr bwMode="auto">
          <a:xfrm flipV="1">
            <a:off x="3643313" y="1571625"/>
            <a:ext cx="785812" cy="6429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4580" name="Прямая со стрелкой 10"/>
          <p:cNvCxnSpPr>
            <a:cxnSpLocks noChangeShapeType="1"/>
          </p:cNvCxnSpPr>
          <p:nvPr/>
        </p:nvCxnSpPr>
        <p:spPr bwMode="auto">
          <a:xfrm>
            <a:off x="3643313" y="2428875"/>
            <a:ext cx="714375" cy="6429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4" name="Прямоугольник 13"/>
          <p:cNvSpPr/>
          <p:nvPr/>
        </p:nvSpPr>
        <p:spPr>
          <a:xfrm>
            <a:off x="4572000" y="1285875"/>
            <a:ext cx="3643313" cy="9540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насмешки, присвоение кличек, бесконечные замечания и необъективные оценки, высмеивание, унижение в присутствии других детей и пр.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429125" y="2714625"/>
            <a:ext cx="4000500" cy="9540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отторжение, изоляция, отказ от общения с жертвой (с ребенком отказываются играть, заниматься, не хотят с ним сидеть за одной партой, не приглашают на дни рождения и т. д.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14313" y="4286250"/>
            <a:ext cx="3286125" cy="8921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Физическое</a:t>
            </a:r>
          </a:p>
          <a:p>
            <a:pPr algn="r"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нанесение физической травмы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ru-RU" sz="4400" dirty="0">
              <a:solidFill>
                <a:srgbClr val="FF0000"/>
              </a:solidFill>
            </a:endParaRPr>
          </a:p>
        </p:txBody>
      </p:sp>
      <p:cxnSp>
        <p:nvCxnSpPr>
          <p:cNvPr id="24584" name="Прямая со стрелкой 16"/>
          <p:cNvCxnSpPr>
            <a:cxnSpLocks noChangeShapeType="1"/>
          </p:cNvCxnSpPr>
          <p:nvPr/>
        </p:nvCxnSpPr>
        <p:spPr bwMode="auto">
          <a:xfrm>
            <a:off x="3643313" y="4714875"/>
            <a:ext cx="1285875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3" name="Прямоугольник 22"/>
          <p:cNvSpPr/>
          <p:nvPr/>
        </p:nvSpPr>
        <p:spPr>
          <a:xfrm>
            <a:off x="5000625" y="4357688"/>
            <a:ext cx="3786188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избиение, нанесение удара, шлепки, подзатыльники, порча и отнятие вещей и др. </a:t>
            </a:r>
          </a:p>
        </p:txBody>
      </p:sp>
    </p:spTree>
    <p:extLst>
      <p:ext uri="{BB962C8B-B14F-4D97-AF65-F5344CB8AC3E}">
        <p14:creationId xmlns:p14="http://schemas.microsoft.com/office/powerpoint/2010/main" val="290262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7050" y="333375"/>
            <a:ext cx="8224838" cy="1223963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dirty="0" smtClean="0">
                <a:latin typeface="+mn-lt"/>
                <a:cs typeface="Times New Roman" pitchFamily="18" charset="0"/>
              </a:rPr>
              <a:t>Развитие ситуации </a:t>
            </a:r>
            <a:r>
              <a:rPr lang="ru-RU" sz="3200" b="1" dirty="0" err="1" smtClean="0">
                <a:latin typeface="+mn-lt"/>
                <a:cs typeface="Times New Roman" pitchFamily="18" charset="0"/>
              </a:rPr>
              <a:t>буллинга</a:t>
            </a:r>
            <a:r>
              <a:rPr lang="ru-RU" sz="3200" b="1" dirty="0" smtClean="0">
                <a:latin typeface="+mn-lt"/>
                <a:cs typeface="Times New Roman" pitchFamily="18" charset="0"/>
              </a:rPr>
              <a:t> </a:t>
            </a:r>
            <a:endParaRPr lang="ru-RU" b="1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07504" y="1412776"/>
          <a:ext cx="8712968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8634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687388"/>
          </a:xfrm>
        </p:spPr>
        <p:txBody>
          <a:bodyPr rtlCol="0" anchor="t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dirty="0" smtClean="0">
                <a:latin typeface="+mn-lt"/>
                <a:cs typeface="Times New Roman" pitchFamily="18" charset="0"/>
              </a:rPr>
              <a:t>Стадии школьного  </a:t>
            </a:r>
            <a:r>
              <a:rPr lang="ru-RU" sz="3600" b="1" dirty="0" err="1" smtClean="0">
                <a:latin typeface="+mn-lt"/>
                <a:cs typeface="Times New Roman" pitchFamily="18" charset="0"/>
              </a:rPr>
              <a:t>буллинга</a:t>
            </a:r>
            <a:endParaRPr lang="ru-RU" sz="3600" b="1" dirty="0">
              <a:latin typeface="+mn-lt"/>
              <a:cs typeface="Times New Roman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1557338"/>
            <a:ext cx="8362950" cy="4679950"/>
          </a:xfrm>
        </p:spPr>
        <p:txBody>
          <a:bodyPr anchor="t"/>
          <a:lstStyle/>
          <a:p>
            <a:pPr marL="514350" indent="-514350">
              <a:buFont typeface="+mj-lt"/>
              <a:buAutoNum type="arabicPeriod"/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Образование группировки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Начало конфликта 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(и  повторение)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Деструктивное поведение 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(статус жертвы закрепляется, считает себя виноватым , не может справится)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Изгнание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 (начинает школу пропускать. Если не поработать с ребенком, то в другой школе после перевода может повториться)</a:t>
            </a:r>
          </a:p>
          <a:p>
            <a:pPr marL="228600" indent="-228600">
              <a:buFont typeface="+mj-lt"/>
              <a:buAutoNum type="arabicPeriod"/>
              <a:defRPr/>
            </a:pPr>
            <a:endParaRPr lang="ru-R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858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/>
          </p:cNvSpPr>
          <p:nvPr>
            <p:ph idx="1"/>
          </p:nvPr>
        </p:nvSpPr>
        <p:spPr bwMode="auto">
          <a:xfrm>
            <a:off x="457200" y="1719263"/>
            <a:ext cx="8229600" cy="4833937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buFont typeface="Arial" charset="0"/>
              <a:buNone/>
            </a:pPr>
            <a:endParaRPr lang="ru-RU" altLang="ru-RU" sz="2400" dirty="0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altLang="ru-RU" sz="2400" dirty="0" smtClean="0"/>
              <a:t>– </a:t>
            </a:r>
            <a:r>
              <a:rPr lang="ru-RU" altLang="ru-RU" sz="2400" b="1" dirty="0" smtClean="0">
                <a:solidFill>
                  <a:srgbClr val="0000FF"/>
                </a:solidFill>
                <a:latin typeface="Times New Roman" pitchFamily="18" charset="0"/>
              </a:rPr>
              <a:t>физические недостатки</a:t>
            </a:r>
            <a:r>
              <a:rPr lang="ru-RU" altLang="ru-RU" sz="24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ru-RU" altLang="ru-RU" sz="2400" dirty="0" smtClean="0">
                <a:latin typeface="Times New Roman" pitchFamily="18" charset="0"/>
              </a:rPr>
              <a:t>– носящие очки, со сниженным слухом или с двигательными нарушениями (например, при ДЦП), то есть те, кто не может защитить себя, физически слабее своих ровесников;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altLang="ru-RU" sz="2400" dirty="0" smtClean="0">
                <a:latin typeface="Times New Roman" pitchFamily="18" charset="0"/>
              </a:rPr>
              <a:t>– </a:t>
            </a:r>
            <a:r>
              <a:rPr lang="ru-RU" altLang="ru-RU" sz="2400" b="1" dirty="0" smtClean="0">
                <a:solidFill>
                  <a:srgbClr val="0000FF"/>
                </a:solidFill>
                <a:latin typeface="Times New Roman" pitchFamily="18" charset="0"/>
              </a:rPr>
              <a:t>особенности поведения</a:t>
            </a:r>
            <a:r>
              <a:rPr lang="ru-RU" altLang="ru-RU" sz="24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ru-RU" altLang="ru-RU" sz="2400" dirty="0" smtClean="0">
                <a:latin typeface="Times New Roman" pitchFamily="18" charset="0"/>
              </a:rPr>
              <a:t>– замкнутые, чувствительные, застенчивые, тревожные дети или дети с импульсивным поведением, не уверены в себе, несчастны и имеют низкое самоуважение;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altLang="ru-RU" sz="2400" dirty="0" smtClean="0">
                <a:latin typeface="Times New Roman" pitchFamily="18" charset="0"/>
              </a:rPr>
              <a:t>– </a:t>
            </a:r>
            <a:r>
              <a:rPr lang="ru-RU" altLang="ru-RU" sz="2400" b="1" dirty="0" smtClean="0">
                <a:solidFill>
                  <a:srgbClr val="0000FF"/>
                </a:solidFill>
                <a:latin typeface="Times New Roman" pitchFamily="18" charset="0"/>
              </a:rPr>
              <a:t>особенности внешности</a:t>
            </a:r>
            <a:r>
              <a:rPr lang="ru-RU" altLang="ru-RU" sz="24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ru-RU" altLang="ru-RU" sz="2400" dirty="0" smtClean="0">
                <a:latin typeface="Times New Roman" pitchFamily="18" charset="0"/>
              </a:rPr>
              <a:t>– рыжие волосы веснушки, оттопыренные уши, кривые ноги, особая форма головы, вес тела (полнота или худоба) и т.д.;</a:t>
            </a:r>
          </a:p>
        </p:txBody>
      </p:sp>
      <p:sp>
        <p:nvSpPr>
          <p:cNvPr id="54273" name="Rectangle 2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</a:rPr>
              <a:t>Наиболее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</a:rPr>
              <a:t>часто </a:t>
            </a:r>
            <a:r>
              <a:rPr lang="ru-RU" b="1" i="1" u="sng" dirty="0" smtClean="0">
                <a:solidFill>
                  <a:srgbClr val="FF0000"/>
                </a:solidFill>
                <a:latin typeface="Times New Roman" pitchFamily="18" charset="0"/>
              </a:rPr>
              <a:t>жертвами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</a:rPr>
              <a:t>школьного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</a:rPr>
              <a:t>буллинга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</a:rPr>
              <a:t> становятся дети, имеющие:</a:t>
            </a:r>
            <a:r>
              <a:rPr lang="ru-RU" sz="4000" dirty="0" smtClean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3500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87</TotalTime>
  <Words>1117</Words>
  <Application>Microsoft Office PowerPoint</Application>
  <PresentationFormat>Экран (4:3)</PresentationFormat>
  <Paragraphs>108</Paragraphs>
  <Slides>18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Волна</vt:lpstr>
      <vt:lpstr>Буллинг в школьной  среде</vt:lpstr>
      <vt:lpstr>Презентация PowerPoint</vt:lpstr>
      <vt:lpstr>Виды буллинга</vt:lpstr>
      <vt:lpstr>Кибербуллинг-обвинение кого- либо с использованием оскорбительных слов, лжи и неправдивых слухов с помощью электронной почти или сообщений в соц. Сетях.</vt:lpstr>
      <vt:lpstr>Презентация PowerPoint</vt:lpstr>
      <vt:lpstr>Презентация PowerPoint</vt:lpstr>
      <vt:lpstr>Развитие ситуации буллинга </vt:lpstr>
      <vt:lpstr>Стадии школьного  буллинга</vt:lpstr>
      <vt:lpstr> Наиболее часто жертвами школьного буллинга становятся дети, имеющие: </vt:lpstr>
      <vt:lpstr>Презентация PowerPoint</vt:lpstr>
      <vt:lpstr>Признаки, которые свидетельствуют о жертве буллинга</vt:lpstr>
      <vt:lpstr>Последствия буллинга</vt:lpstr>
      <vt:lpstr>Что делать ?</vt:lpstr>
      <vt:lpstr>1.</vt:lpstr>
      <vt:lpstr>2.</vt:lpstr>
      <vt:lpstr>3</vt:lpstr>
      <vt:lpstr>Содержание</vt:lpstr>
      <vt:lpstr>СПАСИБО ЗА ВНИМАНИЕ!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Админ</cp:lastModifiedBy>
  <cp:revision>6</cp:revision>
  <dcterms:created xsi:type="dcterms:W3CDTF">2021-04-08T06:33:24Z</dcterms:created>
  <dcterms:modified xsi:type="dcterms:W3CDTF">2021-04-08T08:00:47Z</dcterms:modified>
</cp:coreProperties>
</file>